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7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5" autoAdjust="0"/>
    <p:restoredTop sz="94660"/>
  </p:normalViewPr>
  <p:slideViewPr>
    <p:cSldViewPr snapToGrid="0">
      <p:cViewPr>
        <p:scale>
          <a:sx n="125" d="100"/>
          <a:sy n="125" d="100"/>
        </p:scale>
        <p:origin x="177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7E8A838-497F-420B-9916-2AB2A37B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BFADE7D-1573-421A-B0B9-8F17A7636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här för att ändra mall för underrubrikformat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FFA1481-F531-4CA2-B80F-A61C5F81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7E42D91-ADFC-484D-8470-9296C62F7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C6F15ED-3E45-423A-BA18-D2C6D830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12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EA4331B-0FC8-4183-9D30-43F8420C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BA6DC2D6-DC68-4CF9-9867-20523F0BA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CFD8CE-295A-45B0-8B54-D82E8F9D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0416CDE-C794-4D31-8610-297070F2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B11ED2D-FA71-4323-BE78-00408E0FF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5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7BBDB636-3813-4853-A82E-0BAE8C500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E48EFB31-2EA5-44F0-A5A3-83C9C2F94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2093AEB-22CB-45B4-B0FA-5F51E04C2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8A37CA8-30C9-4943-A60D-9BC24F4F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FD12092-C3AD-4EAB-A98A-9F981E49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3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86C259D-63EF-4A8A-8FF2-BF8D0B1D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61306A2-40CB-4594-9912-641A3E1AA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68ACD30-5357-442E-A9AD-CD88BA1C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C51DA1C-AFA5-4CEB-8F82-BFC230286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04C8A37-587C-4DDF-9C91-DC907605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1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08BBE90-4D39-426A-A936-B7648C45E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C930ABC-B998-4926-8F58-8BBF774C0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CA31FDC-E450-41B9-9A86-C986F613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1DC8F93-A718-40DE-B327-F9F42A618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D9C5519-FD44-49EC-B9F9-722CBF3A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3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7A25C6D-4638-45A2-8DD4-E2A765A25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094569A-5494-4DD6-A4AE-C5F31573C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A6F564D-017E-4AC8-A520-1C1E62DE6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7553F852-D227-4A41-842C-A51647717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9417430-F5CF-4634-8B0A-331AE4876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40CCE1E-763C-4F11-B79B-028A8B6B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4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0695E0D-A547-43AE-AAF2-CEFA19D6A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C50240A-C182-453D-ACBA-F2C864461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E41C4B2-B829-4FD3-AA69-7E40A1776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36D9A67-C9D5-432E-8E29-3397DA4261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9DDA31B0-B866-496B-8002-A8A5F8323C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C7E2F4C4-E2D6-4D43-9D3C-104717F8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E3638DAF-BE63-4442-AAAA-C6135AD9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9B3924E2-FC04-413C-A8C0-78A37B02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6A988D9-2DC0-4281-BA93-29B3AFF3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0829"/>
            <a:ext cx="7886700" cy="541654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BC61FA7-47CA-4F18-B456-C48DA148B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03068110-8B1F-4243-96DC-6528C27B5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EF90F69-0AE6-41BB-BD1B-99B3D932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60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E18F2CFB-74A3-4E1A-84EC-618C9656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1E31343E-1FF9-48A6-BCA9-660F2BFDC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78030B5-8B38-4017-91AB-98744E5DD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6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528670D-B460-44B2-BEA9-43C849731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4DECED3-3241-4C90-93E5-C5AC8D37E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200B4773-E316-401D-88F7-342FA20D1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F4ABB639-EDDD-48EE-816A-844F47247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B63A792-AC57-41CB-B156-35CEA2A58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094C8B3-48B6-48D0-8648-4726C4066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33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9494A35-45A4-46EC-946B-889051D3F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DFEBC198-C11A-4759-823F-395D6C351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0361DA9-2CDE-4241-BAB8-FBD5A834D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CF6C462A-F369-45AD-9B15-080AA474A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A41D26E-EC15-44B3-9326-D2FB3A92F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BBF3EB08-4849-4E6F-B032-AA39EA2F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42E016A3-2CE6-4E36-867A-6319CB436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DAA693A-C360-4139-AA27-FC07F15E2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FDD7619-3733-410E-BCDD-0DD6E5115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4ACB8E5-9B38-43B1-9305-2653B7D59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6E9BF19-D30B-4250-BEC9-F0FD78635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3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Bahnschrift" panose="020B0502040204020203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!!BGRectangle">
            <a:extLst>
              <a:ext uri="{FF2B5EF4-FFF2-40B4-BE49-F238E27FC236}">
                <a16:creationId xmlns:a16="http://schemas.microsoft.com/office/drawing/2014/main" id="{89C1B8B3-9FDD-4D8C-9C4D-2FD7CFA2F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182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C5B4D602-8873-413A-BD35-CF9344AA6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104" r="10565" b="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49401C8-FEE8-48C6-B5B3-7250AD804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610" y="1200152"/>
            <a:ext cx="5172878" cy="4457696"/>
          </a:xfrm>
        </p:spPr>
        <p:txBody>
          <a:bodyPr anchor="ctr">
            <a:normAutofit/>
          </a:bodyPr>
          <a:lstStyle/>
          <a:p>
            <a:pPr algn="r"/>
            <a:r>
              <a:rPr lang="sv-SE" sz="7000">
                <a:solidFill>
                  <a:srgbClr val="FFFFFF"/>
                </a:solidFill>
              </a:rPr>
              <a:t>ParaView Workshop</a:t>
            </a:r>
            <a:endParaRPr lang="en-US" sz="7000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2E7FF1B-8FB0-4A01-A189-6D9C86981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4126" y="1200152"/>
            <a:ext cx="2112401" cy="4457696"/>
          </a:xfrm>
        </p:spPr>
        <p:txBody>
          <a:bodyPr anchor="ctr">
            <a:normAutofit/>
          </a:bodyPr>
          <a:lstStyle/>
          <a:p>
            <a:pPr algn="l"/>
            <a:r>
              <a:rPr lang="sv-SE" sz="2400" dirty="0">
                <a:solidFill>
                  <a:srgbClr val="FFFFFF"/>
                </a:solidFill>
              </a:rPr>
              <a:t>Jonas Lindemann, LUNARC</a:t>
            </a:r>
            <a:endParaRPr lang="sv-SE" sz="2400">
              <a:solidFill>
                <a:srgbClr val="FFFFFF"/>
              </a:solidFill>
            </a:endParaRPr>
          </a:p>
          <a:p>
            <a:pPr algn="l"/>
            <a:r>
              <a:rPr lang="sv-SE" sz="2400" i="1">
                <a:solidFill>
                  <a:srgbClr val="FFFFFF"/>
                </a:solidFill>
              </a:rPr>
              <a:t>Based in part on work and data sets by </a:t>
            </a:r>
          </a:p>
          <a:p>
            <a:pPr algn="l"/>
            <a:r>
              <a:rPr lang="sv-SE" sz="2400" i="1">
                <a:solidFill>
                  <a:srgbClr val="FFFFFF"/>
                </a:solidFill>
              </a:rPr>
              <a:t>Mike Bailey Oregon State University</a:t>
            </a:r>
            <a:endParaRPr lang="en-US" sz="2400" i="1">
              <a:solidFill>
                <a:srgbClr val="FFFFFF"/>
              </a:solidFill>
            </a:endParaRPr>
          </a:p>
        </p:txBody>
      </p:sp>
      <p:sp>
        <p:nvSpPr>
          <p:cNvPr id="23" name="!!Line">
            <a:extLst>
              <a:ext uri="{FF2B5EF4-FFF2-40B4-BE49-F238E27FC236}">
                <a16:creationId xmlns:a16="http://schemas.microsoft.com/office/drawing/2014/main" id="{93A9CEA1-EFF3-40F6-AB36-E232925E7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8474" y="2286000"/>
            <a:ext cx="20574" cy="22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033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009A54-F497-42D9-8BF0-83FE6BD8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3D </a:t>
            </a:r>
            <a:r>
              <a:rPr lang="sv-SE" dirty="0" err="1"/>
              <a:t>view</a:t>
            </a:r>
            <a:r>
              <a:rPr lang="sv-SE" dirty="0"/>
              <a:t> manipulation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6E4817C-8C99-4D4F-A853-A920A83F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1859324"/>
            <a:ext cx="6080760" cy="3870018"/>
          </a:xfrm>
          <a:prstGeom prst="rect">
            <a:avLst/>
          </a:prstGeom>
        </p:spPr>
      </p:pic>
      <p:pic>
        <p:nvPicPr>
          <p:cNvPr id="11" name="Bild 10" descr="Mus kontur">
            <a:extLst>
              <a:ext uri="{FF2B5EF4-FFF2-40B4-BE49-F238E27FC236}">
                <a16:creationId xmlns:a16="http://schemas.microsoft.com/office/drawing/2014/main" id="{525680BB-8F1C-48AB-8125-4E5D2EA19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2713" y="2898398"/>
            <a:ext cx="1775460" cy="1775460"/>
          </a:xfrm>
          <a:prstGeom prst="rect">
            <a:avLst/>
          </a:prstGeom>
        </p:spPr>
      </p:pic>
      <p:sp>
        <p:nvSpPr>
          <p:cNvPr id="12" name="Ellips 11">
            <a:extLst>
              <a:ext uri="{FF2B5EF4-FFF2-40B4-BE49-F238E27FC236}">
                <a16:creationId xmlns:a16="http://schemas.microsoft.com/office/drawing/2014/main" id="{E7E28F0A-8C45-4B7F-B3F6-2EC1E111C26E}"/>
              </a:ext>
            </a:extLst>
          </p:cNvPr>
          <p:cNvSpPr/>
          <p:nvPr/>
        </p:nvSpPr>
        <p:spPr>
          <a:xfrm>
            <a:off x="7671382" y="3448487"/>
            <a:ext cx="198120" cy="1981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l: höger 12">
            <a:extLst>
              <a:ext uri="{FF2B5EF4-FFF2-40B4-BE49-F238E27FC236}">
                <a16:creationId xmlns:a16="http://schemas.microsoft.com/office/drawing/2014/main" id="{5C2AD910-99AF-401A-89B7-5213178227B9}"/>
              </a:ext>
            </a:extLst>
          </p:cNvPr>
          <p:cNvSpPr/>
          <p:nvPr/>
        </p:nvSpPr>
        <p:spPr>
          <a:xfrm>
            <a:off x="8402901" y="3621231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l: höger 13">
            <a:extLst>
              <a:ext uri="{FF2B5EF4-FFF2-40B4-BE49-F238E27FC236}">
                <a16:creationId xmlns:a16="http://schemas.microsoft.com/office/drawing/2014/main" id="{A18AD6E0-85B7-43C6-9DA3-E094B3F08AB0}"/>
              </a:ext>
            </a:extLst>
          </p:cNvPr>
          <p:cNvSpPr/>
          <p:nvPr/>
        </p:nvSpPr>
        <p:spPr>
          <a:xfrm flipH="1">
            <a:off x="6810325" y="3585655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9517CDA2-B8D2-48AF-BDD3-94F62E5BBADD}"/>
              </a:ext>
            </a:extLst>
          </p:cNvPr>
          <p:cNvSpPr/>
          <p:nvPr/>
        </p:nvSpPr>
        <p:spPr>
          <a:xfrm rot="5400000" flipH="1">
            <a:off x="7587562" y="2639977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l: höger 15">
            <a:extLst>
              <a:ext uri="{FF2B5EF4-FFF2-40B4-BE49-F238E27FC236}">
                <a16:creationId xmlns:a16="http://schemas.microsoft.com/office/drawing/2014/main" id="{165FE9D1-C4DA-4A88-A9DF-15C5C34A38C2}"/>
              </a:ext>
            </a:extLst>
          </p:cNvPr>
          <p:cNvSpPr/>
          <p:nvPr/>
        </p:nvSpPr>
        <p:spPr>
          <a:xfrm rot="16200000" flipH="1">
            <a:off x="7607009" y="4705330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5D226D32-C37F-47C8-9678-B02B5EE80DD7}"/>
              </a:ext>
            </a:extLst>
          </p:cNvPr>
          <p:cNvSpPr txBox="1"/>
          <p:nvPr/>
        </p:nvSpPr>
        <p:spPr>
          <a:xfrm>
            <a:off x="3275856" y="589797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Pan</a:t>
            </a:r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6" name="Bild 5" descr="Högerpil med hel fyllning">
            <a:extLst>
              <a:ext uri="{FF2B5EF4-FFF2-40B4-BE49-F238E27FC236}">
                <a16:creationId xmlns:a16="http://schemas.microsoft.com/office/drawing/2014/main" id="{F11CB30B-9917-41BF-9893-D9E4B051F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6151" y="3337133"/>
            <a:ext cx="914400" cy="914400"/>
          </a:xfrm>
          <a:prstGeom prst="rect">
            <a:avLst/>
          </a:prstGeom>
        </p:spPr>
      </p:pic>
      <p:pic>
        <p:nvPicPr>
          <p:cNvPr id="10" name="Bild 9" descr="Nedpil med hel fyllning">
            <a:extLst>
              <a:ext uri="{FF2B5EF4-FFF2-40B4-BE49-F238E27FC236}">
                <a16:creationId xmlns:a16="http://schemas.microsoft.com/office/drawing/2014/main" id="{FF92F3ED-564B-4FE8-8F77-802915223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5032" y="4564757"/>
            <a:ext cx="914400" cy="914400"/>
          </a:xfrm>
          <a:prstGeom prst="rect">
            <a:avLst/>
          </a:prstGeom>
        </p:spPr>
      </p:pic>
      <p:pic>
        <p:nvPicPr>
          <p:cNvPr id="19" name="Bild 18" descr="Uppil med hel fyllning">
            <a:extLst>
              <a:ext uri="{FF2B5EF4-FFF2-40B4-BE49-F238E27FC236}">
                <a16:creationId xmlns:a16="http://schemas.microsoft.com/office/drawing/2014/main" id="{496267CB-F3D6-46AF-B232-4BE6C251F3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35032" y="2019387"/>
            <a:ext cx="914400" cy="914400"/>
          </a:xfrm>
          <a:prstGeom prst="rect">
            <a:avLst/>
          </a:prstGeom>
        </p:spPr>
      </p:pic>
      <p:pic>
        <p:nvPicPr>
          <p:cNvPr id="21" name="Bild 20" descr="Linjepil: rak med hel fyllning">
            <a:extLst>
              <a:ext uri="{FF2B5EF4-FFF2-40B4-BE49-F238E27FC236}">
                <a16:creationId xmlns:a16="http://schemas.microsoft.com/office/drawing/2014/main" id="{51FE3DD2-A9FD-4E95-878D-E1EF3B7FE2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7453" y="33289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03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009A54-F497-42D9-8BF0-83FE6BD8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3D </a:t>
            </a:r>
            <a:r>
              <a:rPr lang="sv-SE" dirty="0" err="1"/>
              <a:t>view</a:t>
            </a:r>
            <a:r>
              <a:rPr lang="sv-SE" dirty="0"/>
              <a:t> manipulation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6E4817C-8C99-4D4F-A853-A920A83F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1859324"/>
            <a:ext cx="6080760" cy="3870018"/>
          </a:xfrm>
          <a:prstGeom prst="rect">
            <a:avLst/>
          </a:prstGeom>
        </p:spPr>
      </p:pic>
      <p:pic>
        <p:nvPicPr>
          <p:cNvPr id="11" name="Bild 10" descr="Mus kontur">
            <a:extLst>
              <a:ext uri="{FF2B5EF4-FFF2-40B4-BE49-F238E27FC236}">
                <a16:creationId xmlns:a16="http://schemas.microsoft.com/office/drawing/2014/main" id="{525680BB-8F1C-48AB-8125-4E5D2EA19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2713" y="2898398"/>
            <a:ext cx="1775460" cy="1775460"/>
          </a:xfrm>
          <a:prstGeom prst="rect">
            <a:avLst/>
          </a:prstGeom>
        </p:spPr>
      </p:pic>
      <p:sp>
        <p:nvSpPr>
          <p:cNvPr id="12" name="Ellips 11">
            <a:extLst>
              <a:ext uri="{FF2B5EF4-FFF2-40B4-BE49-F238E27FC236}">
                <a16:creationId xmlns:a16="http://schemas.microsoft.com/office/drawing/2014/main" id="{E7E28F0A-8C45-4B7F-B3F6-2EC1E111C26E}"/>
              </a:ext>
            </a:extLst>
          </p:cNvPr>
          <p:cNvSpPr/>
          <p:nvPr/>
        </p:nvSpPr>
        <p:spPr>
          <a:xfrm>
            <a:off x="7904189" y="3349427"/>
            <a:ext cx="198120" cy="1981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9517CDA2-B8D2-48AF-BDD3-94F62E5BBADD}"/>
              </a:ext>
            </a:extLst>
          </p:cNvPr>
          <p:cNvSpPr/>
          <p:nvPr/>
        </p:nvSpPr>
        <p:spPr>
          <a:xfrm rot="5400000" flipH="1">
            <a:off x="7587562" y="2639977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l: höger 15">
            <a:extLst>
              <a:ext uri="{FF2B5EF4-FFF2-40B4-BE49-F238E27FC236}">
                <a16:creationId xmlns:a16="http://schemas.microsoft.com/office/drawing/2014/main" id="{165FE9D1-C4DA-4A88-A9DF-15C5C34A38C2}"/>
              </a:ext>
            </a:extLst>
          </p:cNvPr>
          <p:cNvSpPr/>
          <p:nvPr/>
        </p:nvSpPr>
        <p:spPr>
          <a:xfrm rot="16200000" flipH="1">
            <a:off x="7607009" y="4705330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5D226D32-C37F-47C8-9678-B02B5EE80DD7}"/>
              </a:ext>
            </a:extLst>
          </p:cNvPr>
          <p:cNvSpPr txBox="1"/>
          <p:nvPr/>
        </p:nvSpPr>
        <p:spPr>
          <a:xfrm>
            <a:off x="2642853" y="5897977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Zoom in / Zoom </a:t>
            </a:r>
            <a:r>
              <a:rPr lang="sv-SE" dirty="0" err="1">
                <a:latin typeface="Bahnschrift" panose="020B0502040204020203" pitchFamily="34" charset="0"/>
              </a:rPr>
              <a:t>out</a:t>
            </a:r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8" name="Bild 7" descr="Pil: rak med hel fyllning">
            <a:extLst>
              <a:ext uri="{FF2B5EF4-FFF2-40B4-BE49-F238E27FC236}">
                <a16:creationId xmlns:a16="http://schemas.microsoft.com/office/drawing/2014/main" id="{95117C97-29EE-489B-935D-899637504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275856" y="2133643"/>
            <a:ext cx="914400" cy="914400"/>
          </a:xfrm>
          <a:prstGeom prst="rect">
            <a:avLst/>
          </a:prstGeom>
        </p:spPr>
      </p:pic>
      <p:pic>
        <p:nvPicPr>
          <p:cNvPr id="20" name="Bild 19" descr="Pil: rak med hel fyllning">
            <a:extLst>
              <a:ext uri="{FF2B5EF4-FFF2-40B4-BE49-F238E27FC236}">
                <a16:creationId xmlns:a16="http://schemas.microsoft.com/office/drawing/2014/main" id="{FA094B30-49AA-4F6A-9C2C-8D091A9C7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822094" y="3680837"/>
            <a:ext cx="1821924" cy="182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96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F960E955-46CF-4CDE-B367-2D15F61E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Specific</a:t>
            </a:r>
            <a:r>
              <a:rPr lang="sv-SE" dirty="0"/>
              <a:t> </a:t>
            </a:r>
            <a:r>
              <a:rPr lang="sv-SE" dirty="0" err="1"/>
              <a:t>object</a:t>
            </a:r>
            <a:r>
              <a:rPr lang="sv-SE" dirty="0"/>
              <a:t> </a:t>
            </a:r>
            <a:r>
              <a:rPr lang="sv-SE" dirty="0" err="1"/>
              <a:t>properties</a:t>
            </a:r>
            <a:endParaRPr lang="en-US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C74A3699-8D71-4E2D-8F6B-E7C18930E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72" y="1850417"/>
            <a:ext cx="4058216" cy="4163006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1FAD6607-F6A3-4F23-BB9C-22D9701CB76C}"/>
              </a:ext>
            </a:extLst>
          </p:cNvPr>
          <p:cNvSpPr txBox="1"/>
          <p:nvPr/>
        </p:nvSpPr>
        <p:spPr>
          <a:xfrm>
            <a:off x="5265420" y="1803454"/>
            <a:ext cx="3002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All </a:t>
            </a:r>
            <a:r>
              <a:rPr lang="sv-SE" dirty="0" err="1">
                <a:latin typeface="Bahnschrift" panose="020B0502040204020203" pitchFamily="34" charset="0"/>
              </a:rPr>
              <a:t>objects</a:t>
            </a:r>
            <a:r>
              <a:rPr lang="sv-SE" dirty="0">
                <a:latin typeface="Bahnschrift" panose="020B0502040204020203" pitchFamily="34" charset="0"/>
              </a:rPr>
              <a:t> in ParaView </a:t>
            </a:r>
            <a:r>
              <a:rPr lang="sv-SE" dirty="0" err="1">
                <a:latin typeface="Bahnschrift" panose="020B0502040204020203" pitchFamily="34" charset="0"/>
              </a:rPr>
              <a:t>have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properties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that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be </a:t>
            </a:r>
            <a:r>
              <a:rPr lang="sv-SE" dirty="0" err="1">
                <a:latin typeface="Bahnschrift" panose="020B0502040204020203" pitchFamily="34" charset="0"/>
              </a:rPr>
              <a:t>changed</a:t>
            </a:r>
            <a:r>
              <a:rPr lang="sv-SE" dirty="0">
                <a:latin typeface="Bahnschrift" panose="020B0502040204020203" pitchFamily="34" charset="0"/>
              </a:rPr>
              <a:t> in the </a:t>
            </a:r>
            <a:r>
              <a:rPr lang="sv-SE" dirty="0" err="1">
                <a:latin typeface="Bahnschrift" panose="020B0502040204020203" pitchFamily="34" charset="0"/>
              </a:rPr>
              <a:t>property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inspector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  <a:p>
            <a:endParaRPr lang="sv-SE" dirty="0">
              <a:latin typeface="Bahnschrift" panose="020B0502040204020203" pitchFamily="34" charset="0"/>
            </a:endParaRPr>
          </a:p>
          <a:p>
            <a:r>
              <a:rPr lang="sv-SE" dirty="0">
                <a:latin typeface="Bahnschrift" panose="020B0502040204020203" pitchFamily="34" charset="0"/>
              </a:rPr>
              <a:t>For the Cylinder </a:t>
            </a:r>
            <a:r>
              <a:rPr lang="sv-SE" dirty="0" err="1">
                <a:latin typeface="Bahnschrift" panose="020B0502040204020203" pitchFamily="34" charset="0"/>
              </a:rPr>
              <a:t>this</a:t>
            </a:r>
            <a:r>
              <a:rPr lang="sv-SE" dirty="0">
                <a:latin typeface="Bahnschrift" panose="020B0502040204020203" pitchFamily="34" charset="0"/>
              </a:rPr>
              <a:t> is resolution, </a:t>
            </a:r>
            <a:r>
              <a:rPr lang="sv-SE" dirty="0" err="1">
                <a:latin typeface="Bahnschrift" panose="020B0502040204020203" pitchFamily="34" charset="0"/>
              </a:rPr>
              <a:t>height</a:t>
            </a:r>
            <a:r>
              <a:rPr lang="sv-SE" dirty="0">
                <a:latin typeface="Bahnschrift" panose="020B0502040204020203" pitchFamily="34" charset="0"/>
              </a:rPr>
              <a:t>, </a:t>
            </a:r>
            <a:r>
              <a:rPr lang="sv-SE" dirty="0" err="1">
                <a:latin typeface="Bahnschrift" panose="020B0502040204020203" pitchFamily="34" charset="0"/>
              </a:rPr>
              <a:t>radius</a:t>
            </a:r>
            <a:r>
              <a:rPr lang="sv-SE" dirty="0">
                <a:latin typeface="Bahnschrift" panose="020B0502040204020203" pitchFamily="34" charset="0"/>
              </a:rPr>
              <a:t>, </a:t>
            </a:r>
            <a:r>
              <a:rPr lang="sv-SE" dirty="0" err="1">
                <a:latin typeface="Bahnschrift" panose="020B0502040204020203" pitchFamily="34" charset="0"/>
              </a:rPr>
              <a:t>capping</a:t>
            </a:r>
            <a:r>
              <a:rPr lang="sv-SE" dirty="0">
                <a:latin typeface="Bahnschrift" panose="020B0502040204020203" pitchFamily="34" charset="0"/>
              </a:rPr>
              <a:t>.</a:t>
            </a:r>
            <a:endParaRPr 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577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F960E955-46CF-4CDE-B367-2D15F61E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Specific</a:t>
            </a:r>
            <a:r>
              <a:rPr lang="sv-SE" dirty="0"/>
              <a:t> </a:t>
            </a:r>
            <a:r>
              <a:rPr lang="sv-SE" dirty="0" err="1"/>
              <a:t>object</a:t>
            </a:r>
            <a:r>
              <a:rPr lang="sv-SE" dirty="0"/>
              <a:t> </a:t>
            </a:r>
            <a:r>
              <a:rPr lang="sv-SE" dirty="0" err="1"/>
              <a:t>properties</a:t>
            </a:r>
            <a:endParaRPr lang="en-US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839EE76E-A7B6-4512-BE68-B3789249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" y="2451078"/>
            <a:ext cx="3171599" cy="2151889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F3FE8481-7C8B-4DA8-BA5C-F296DFA3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331" y="2038962"/>
            <a:ext cx="4895669" cy="3080554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61A3BD9A-B595-4A99-808D-A809F4524991}"/>
              </a:ext>
            </a:extLst>
          </p:cNvPr>
          <p:cNvSpPr txBox="1"/>
          <p:nvPr/>
        </p:nvSpPr>
        <p:spPr>
          <a:xfrm>
            <a:off x="461010" y="5119516"/>
            <a:ext cx="3002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Don’t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forget</a:t>
            </a:r>
            <a:r>
              <a:rPr lang="sv-SE" dirty="0">
                <a:latin typeface="Bahnschrift" panose="020B0502040204020203" pitchFamily="34" charset="0"/>
              </a:rPr>
              <a:t> to press </a:t>
            </a:r>
            <a:r>
              <a:rPr lang="sv-SE" dirty="0" err="1">
                <a:latin typeface="Bahnschrift" panose="020B0502040204020203" pitchFamily="34" charset="0"/>
              </a:rPr>
              <a:t>apply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after</a:t>
            </a:r>
            <a:r>
              <a:rPr lang="sv-SE" dirty="0">
                <a:latin typeface="Bahnschrift" panose="020B0502040204020203" pitchFamily="34" charset="0"/>
              </a:rPr>
              <a:t> a </a:t>
            </a:r>
            <a:r>
              <a:rPr lang="sv-SE" dirty="0" err="1">
                <a:latin typeface="Bahnschrift" panose="020B0502040204020203" pitchFamily="34" charset="0"/>
              </a:rPr>
              <a:t>change</a:t>
            </a:r>
            <a:r>
              <a:rPr lang="sv-SE" dirty="0">
                <a:latin typeface="Bahnschrift" panose="020B0502040204020203" pitchFamily="34" charset="0"/>
              </a:rPr>
              <a:t> or </a:t>
            </a:r>
            <a:r>
              <a:rPr lang="sv-SE" dirty="0" err="1">
                <a:latin typeface="Bahnschrift" panose="020B0502040204020203" pitchFamily="34" charset="0"/>
              </a:rPr>
              <a:t>use</a:t>
            </a:r>
            <a:r>
              <a:rPr lang="sv-SE" dirty="0">
                <a:latin typeface="Bahnschrift" panose="020B0502040204020203" pitchFamily="34" charset="0"/>
              </a:rPr>
              <a:t> the auto-</a:t>
            </a:r>
            <a:r>
              <a:rPr lang="sv-SE" dirty="0" err="1">
                <a:latin typeface="Bahnschrift" panose="020B0502040204020203" pitchFamily="34" charset="0"/>
              </a:rPr>
              <a:t>apply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button</a:t>
            </a:r>
            <a:endParaRPr 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543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D61FAFB-75A5-4011-9222-5CE32FB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Color </a:t>
            </a:r>
            <a:r>
              <a:rPr lang="sv-SE" dirty="0" err="1"/>
              <a:t>properties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7521F74-6A43-46BF-8CD9-A32FA148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88" y="2931466"/>
            <a:ext cx="2960297" cy="2432377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01403C48-D544-4603-AC5E-EC62A588B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04"/>
          <a:stretch/>
        </p:blipFill>
        <p:spPr>
          <a:xfrm>
            <a:off x="492188" y="1941135"/>
            <a:ext cx="2960297" cy="826198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3DE7EBCF-F4D2-4BA8-8EFC-D5A90A985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215" y="1941135"/>
            <a:ext cx="4908785" cy="3109816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D15C4BDA-BAEA-4F09-B8A7-8A8EB94C4D85}"/>
              </a:ext>
            </a:extLst>
          </p:cNvPr>
          <p:cNvSpPr txBox="1"/>
          <p:nvPr/>
        </p:nvSpPr>
        <p:spPr>
          <a:xfrm>
            <a:off x="471196" y="5569544"/>
            <a:ext cx="3002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All </a:t>
            </a:r>
            <a:r>
              <a:rPr lang="sv-SE" dirty="0" err="1">
                <a:latin typeface="Bahnschrift" panose="020B0502040204020203" pitchFamily="34" charset="0"/>
              </a:rPr>
              <a:t>objects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be given colors </a:t>
            </a:r>
            <a:r>
              <a:rPr lang="sv-SE" dirty="0" err="1">
                <a:latin typeface="Bahnschrift" panose="020B0502040204020203" pitchFamily="34" charset="0"/>
              </a:rPr>
              <a:t>either</a:t>
            </a:r>
            <a:r>
              <a:rPr lang="sv-SE" dirty="0">
                <a:latin typeface="Bahnschrift" panose="020B0502040204020203" pitchFamily="34" charset="0"/>
              </a:rPr>
              <a:t> solid or by </a:t>
            </a:r>
            <a:r>
              <a:rPr lang="sv-SE" dirty="0" err="1">
                <a:latin typeface="Bahnschrift" panose="020B0502040204020203" pitchFamily="34" charset="0"/>
              </a:rPr>
              <a:t>values</a:t>
            </a:r>
            <a:r>
              <a:rPr lang="sv-SE" dirty="0">
                <a:latin typeface="Bahnschrift" panose="020B0502040204020203" pitchFamily="34" charset="0"/>
              </a:rPr>
              <a:t> / </a:t>
            </a:r>
            <a:r>
              <a:rPr lang="sv-SE" dirty="0" err="1">
                <a:latin typeface="Bahnschrift" panose="020B0502040204020203" pitchFamily="34" charset="0"/>
              </a:rPr>
              <a:t>vectors</a:t>
            </a:r>
            <a:endParaRPr 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515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D61FAFB-75A5-4011-9222-5CE32FB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Material </a:t>
            </a:r>
            <a:r>
              <a:rPr lang="sv-SE" dirty="0" err="1"/>
              <a:t>properties</a:t>
            </a:r>
            <a:endParaRPr lang="en-US" dirty="0"/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D15C4BDA-BAEA-4F09-B8A7-8A8EB94C4D85}"/>
              </a:ext>
            </a:extLst>
          </p:cNvPr>
          <p:cNvSpPr txBox="1"/>
          <p:nvPr/>
        </p:nvSpPr>
        <p:spPr>
          <a:xfrm>
            <a:off x="555016" y="1843364"/>
            <a:ext cx="3002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Objects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also</a:t>
            </a:r>
            <a:r>
              <a:rPr lang="sv-SE" dirty="0">
                <a:latin typeface="Bahnschrift" panose="020B0502040204020203" pitchFamily="34" charset="0"/>
              </a:rPr>
              <a:t> be given </a:t>
            </a:r>
            <a:r>
              <a:rPr lang="sv-SE" dirty="0" err="1">
                <a:latin typeface="Bahnschrift" panose="020B0502040204020203" pitchFamily="34" charset="0"/>
              </a:rPr>
              <a:t>opacity</a:t>
            </a:r>
            <a:r>
              <a:rPr lang="sv-SE" dirty="0">
                <a:latin typeface="Bahnschrift" panose="020B0502040204020203" pitchFamily="34" charset="0"/>
              </a:rPr>
              <a:t> and </a:t>
            </a:r>
            <a:r>
              <a:rPr lang="sv-SE" dirty="0" err="1">
                <a:latin typeface="Bahnschrift" panose="020B0502040204020203" pitchFamily="34" charset="0"/>
              </a:rPr>
              <a:t>specular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properties</a:t>
            </a:r>
            <a:r>
              <a:rPr lang="sv-SE" dirty="0">
                <a:latin typeface="Bahnschrift" panose="020B0502040204020203" pitchFamily="34" charset="0"/>
              </a:rPr>
              <a:t>.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A7083038-4AB4-4364-B919-F399D3332E43}"/>
              </a:ext>
            </a:extLst>
          </p:cNvPr>
          <p:cNvSpPr txBox="1"/>
          <p:nvPr/>
        </p:nvSpPr>
        <p:spPr>
          <a:xfrm>
            <a:off x="555016" y="4320224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Specular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controls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how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shiny</a:t>
            </a:r>
            <a:r>
              <a:rPr lang="sv-SE" dirty="0">
                <a:latin typeface="Bahnschrift" panose="020B0502040204020203" pitchFamily="34" charset="0"/>
              </a:rPr>
              <a:t> an </a:t>
            </a:r>
            <a:r>
              <a:rPr lang="sv-SE" dirty="0" err="1">
                <a:latin typeface="Bahnschrift" panose="020B0502040204020203" pitchFamily="34" charset="0"/>
              </a:rPr>
              <a:t>object</a:t>
            </a:r>
            <a:r>
              <a:rPr lang="sv-SE" dirty="0">
                <a:latin typeface="Bahnschrift" panose="020B0502040204020203" pitchFamily="34" charset="0"/>
              </a:rPr>
              <a:t> is.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B5E386EB-7683-4695-983D-0E95B8547E94}"/>
              </a:ext>
            </a:extLst>
          </p:cNvPr>
          <p:cNvSpPr txBox="1"/>
          <p:nvPr/>
        </p:nvSpPr>
        <p:spPr>
          <a:xfrm>
            <a:off x="555016" y="5333684"/>
            <a:ext cx="3002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Opacity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controls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transparency</a:t>
            </a:r>
            <a:r>
              <a:rPr lang="sv-SE" dirty="0">
                <a:latin typeface="Bahnschrift" panose="020B0502040204020203" pitchFamily="34" charset="0"/>
              </a:rPr>
              <a:t> of an </a:t>
            </a:r>
            <a:r>
              <a:rPr lang="sv-SE" dirty="0" err="1">
                <a:latin typeface="Bahnschrift" panose="020B0502040204020203" pitchFamily="34" charset="0"/>
              </a:rPr>
              <a:t>object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be </a:t>
            </a:r>
            <a:r>
              <a:rPr lang="sv-SE" dirty="0" err="1">
                <a:latin typeface="Bahnschrift" panose="020B0502040204020203" pitchFamily="34" charset="0"/>
              </a:rPr>
              <a:t>useful</a:t>
            </a:r>
            <a:r>
              <a:rPr lang="sv-SE" dirty="0">
                <a:latin typeface="Bahnschrift" panose="020B0502040204020203" pitchFamily="34" charset="0"/>
              </a:rPr>
              <a:t> to show </a:t>
            </a:r>
            <a:r>
              <a:rPr lang="sv-SE" dirty="0" err="1">
                <a:latin typeface="Bahnschrift" panose="020B0502040204020203" pitchFamily="34" charset="0"/>
              </a:rPr>
              <a:t>outlines</a:t>
            </a:r>
            <a:r>
              <a:rPr lang="sv-SE" dirty="0">
                <a:latin typeface="Bahnschrift" panose="020B0502040204020203" pitchFamily="34" charset="0"/>
              </a:rPr>
              <a:t> of </a:t>
            </a:r>
            <a:r>
              <a:rPr lang="sv-SE" dirty="0" err="1">
                <a:latin typeface="Bahnschrift" panose="020B0502040204020203" pitchFamily="34" charset="0"/>
              </a:rPr>
              <a:t>objects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AF2A075-719E-4020-99F4-1930AA633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249" y="1967492"/>
            <a:ext cx="4994751" cy="3151024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BDEC7209-40FB-4812-B34F-C63F524D1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00003"/>
            <a:ext cx="3143689" cy="1086002"/>
          </a:xfrm>
          <a:prstGeom prst="rect">
            <a:avLst/>
          </a:prstGeom>
        </p:spPr>
      </p:pic>
      <p:cxnSp>
        <p:nvCxnSpPr>
          <p:cNvPr id="16" name="Koppling: vinklad 15">
            <a:extLst>
              <a:ext uri="{FF2B5EF4-FFF2-40B4-BE49-F238E27FC236}">
                <a16:creationId xmlns:a16="http://schemas.microsoft.com/office/drawing/2014/main" id="{E6ECCABB-2AE6-48DF-820F-AE806BC7B450}"/>
              </a:ext>
            </a:extLst>
          </p:cNvPr>
          <p:cNvCxnSpPr>
            <a:cxnSpLocks/>
            <a:endCxn id="19" idx="15"/>
          </p:cNvCxnSpPr>
          <p:nvPr/>
        </p:nvCxnSpPr>
        <p:spPr>
          <a:xfrm flipV="1">
            <a:off x="3474720" y="3604260"/>
            <a:ext cx="3474720" cy="327660"/>
          </a:xfrm>
          <a:prstGeom prst="bentConnector3">
            <a:avLst>
              <a:gd name="adj1" fmla="val 6865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ihandsfigur: Form 18">
            <a:extLst>
              <a:ext uri="{FF2B5EF4-FFF2-40B4-BE49-F238E27FC236}">
                <a16:creationId xmlns:a16="http://schemas.microsoft.com/office/drawing/2014/main" id="{EE893F4C-3EA4-45B5-9E30-FC5410598D08}"/>
              </a:ext>
            </a:extLst>
          </p:cNvPr>
          <p:cNvSpPr/>
          <p:nvPr/>
        </p:nvSpPr>
        <p:spPr>
          <a:xfrm>
            <a:off x="6087992" y="3139440"/>
            <a:ext cx="1684846" cy="716280"/>
          </a:xfrm>
          <a:custGeom>
            <a:avLst/>
            <a:gdLst>
              <a:gd name="connsiteX0" fmla="*/ 503308 w 1684846"/>
              <a:gd name="connsiteY0" fmla="*/ 53340 h 716280"/>
              <a:gd name="connsiteX1" fmla="*/ 389008 w 1684846"/>
              <a:gd name="connsiteY1" fmla="*/ 30480 h 716280"/>
              <a:gd name="connsiteX2" fmla="*/ 305188 w 1684846"/>
              <a:gd name="connsiteY2" fmla="*/ 22860 h 716280"/>
              <a:gd name="connsiteX3" fmla="*/ 190888 w 1684846"/>
              <a:gd name="connsiteY3" fmla="*/ 7620 h 716280"/>
              <a:gd name="connsiteX4" fmla="*/ 76588 w 1684846"/>
              <a:gd name="connsiteY4" fmla="*/ 0 h 716280"/>
              <a:gd name="connsiteX5" fmla="*/ 8008 w 1684846"/>
              <a:gd name="connsiteY5" fmla="*/ 15240 h 716280"/>
              <a:gd name="connsiteX6" fmla="*/ 388 w 1684846"/>
              <a:gd name="connsiteY6" fmla="*/ 53340 h 716280"/>
              <a:gd name="connsiteX7" fmla="*/ 15628 w 1684846"/>
              <a:gd name="connsiteY7" fmla="*/ 121920 h 716280"/>
              <a:gd name="connsiteX8" fmla="*/ 53728 w 1684846"/>
              <a:gd name="connsiteY8" fmla="*/ 167640 h 716280"/>
              <a:gd name="connsiteX9" fmla="*/ 145168 w 1684846"/>
              <a:gd name="connsiteY9" fmla="*/ 236220 h 716280"/>
              <a:gd name="connsiteX10" fmla="*/ 251848 w 1684846"/>
              <a:gd name="connsiteY10" fmla="*/ 274320 h 716280"/>
              <a:gd name="connsiteX11" fmla="*/ 396628 w 1684846"/>
              <a:gd name="connsiteY11" fmla="*/ 320040 h 716280"/>
              <a:gd name="connsiteX12" fmla="*/ 549028 w 1684846"/>
              <a:gd name="connsiteY12" fmla="*/ 381000 h 716280"/>
              <a:gd name="connsiteX13" fmla="*/ 640468 w 1684846"/>
              <a:gd name="connsiteY13" fmla="*/ 411480 h 716280"/>
              <a:gd name="connsiteX14" fmla="*/ 724288 w 1684846"/>
              <a:gd name="connsiteY14" fmla="*/ 441960 h 716280"/>
              <a:gd name="connsiteX15" fmla="*/ 861448 w 1684846"/>
              <a:gd name="connsiteY15" fmla="*/ 464820 h 716280"/>
              <a:gd name="connsiteX16" fmla="*/ 990988 w 1684846"/>
              <a:gd name="connsiteY16" fmla="*/ 510540 h 716280"/>
              <a:gd name="connsiteX17" fmla="*/ 1051948 w 1684846"/>
              <a:gd name="connsiteY17" fmla="*/ 533400 h 716280"/>
              <a:gd name="connsiteX18" fmla="*/ 1135768 w 1684846"/>
              <a:gd name="connsiteY18" fmla="*/ 579120 h 716280"/>
              <a:gd name="connsiteX19" fmla="*/ 1189108 w 1684846"/>
              <a:gd name="connsiteY19" fmla="*/ 601980 h 716280"/>
              <a:gd name="connsiteX20" fmla="*/ 1257688 w 1684846"/>
              <a:gd name="connsiteY20" fmla="*/ 624840 h 716280"/>
              <a:gd name="connsiteX21" fmla="*/ 1349128 w 1684846"/>
              <a:gd name="connsiteY21" fmla="*/ 655320 h 716280"/>
              <a:gd name="connsiteX22" fmla="*/ 1448188 w 1684846"/>
              <a:gd name="connsiteY22" fmla="*/ 685800 h 716280"/>
              <a:gd name="connsiteX23" fmla="*/ 1562488 w 1684846"/>
              <a:gd name="connsiteY23" fmla="*/ 701040 h 716280"/>
              <a:gd name="connsiteX24" fmla="*/ 1623448 w 1684846"/>
              <a:gd name="connsiteY24" fmla="*/ 716280 h 716280"/>
              <a:gd name="connsiteX25" fmla="*/ 1676788 w 1684846"/>
              <a:gd name="connsiteY25" fmla="*/ 685800 h 716280"/>
              <a:gd name="connsiteX26" fmla="*/ 1684408 w 1684846"/>
              <a:gd name="connsiteY26" fmla="*/ 647700 h 716280"/>
              <a:gd name="connsiteX27" fmla="*/ 1653928 w 1684846"/>
              <a:gd name="connsiteY27" fmla="*/ 556260 h 716280"/>
              <a:gd name="connsiteX28" fmla="*/ 1631068 w 1684846"/>
              <a:gd name="connsiteY28" fmla="*/ 533400 h 716280"/>
              <a:gd name="connsiteX29" fmla="*/ 1592968 w 1684846"/>
              <a:gd name="connsiteY29" fmla="*/ 487680 h 716280"/>
              <a:gd name="connsiteX30" fmla="*/ 1532008 w 1684846"/>
              <a:gd name="connsiteY30" fmla="*/ 457200 h 716280"/>
              <a:gd name="connsiteX31" fmla="*/ 1402468 w 1684846"/>
              <a:gd name="connsiteY31" fmla="*/ 403860 h 716280"/>
              <a:gd name="connsiteX32" fmla="*/ 1280548 w 1684846"/>
              <a:gd name="connsiteY32" fmla="*/ 365760 h 716280"/>
              <a:gd name="connsiteX33" fmla="*/ 1128148 w 1684846"/>
              <a:gd name="connsiteY33" fmla="*/ 335280 h 716280"/>
              <a:gd name="connsiteX34" fmla="*/ 1029088 w 1684846"/>
              <a:gd name="connsiteY34" fmla="*/ 297180 h 716280"/>
              <a:gd name="connsiteX35" fmla="*/ 899548 w 1684846"/>
              <a:gd name="connsiteY35" fmla="*/ 228600 h 716280"/>
              <a:gd name="connsiteX36" fmla="*/ 808108 w 1684846"/>
              <a:gd name="connsiteY36" fmla="*/ 190500 h 716280"/>
              <a:gd name="connsiteX37" fmla="*/ 770008 w 1684846"/>
              <a:gd name="connsiteY37" fmla="*/ 167640 h 716280"/>
              <a:gd name="connsiteX38" fmla="*/ 731908 w 1684846"/>
              <a:gd name="connsiteY38" fmla="*/ 152400 h 716280"/>
              <a:gd name="connsiteX39" fmla="*/ 655708 w 1684846"/>
              <a:gd name="connsiteY39" fmla="*/ 114300 h 716280"/>
              <a:gd name="connsiteX40" fmla="*/ 503308 w 1684846"/>
              <a:gd name="connsiteY40" fmla="*/ 53340 h 71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84846" h="716280">
                <a:moveTo>
                  <a:pt x="503308" y="53340"/>
                </a:moveTo>
                <a:cubicBezTo>
                  <a:pt x="458858" y="39370"/>
                  <a:pt x="427703" y="33998"/>
                  <a:pt x="389008" y="30480"/>
                </a:cubicBezTo>
                <a:cubicBezTo>
                  <a:pt x="361068" y="27940"/>
                  <a:pt x="333058" y="26076"/>
                  <a:pt x="305188" y="22860"/>
                </a:cubicBezTo>
                <a:cubicBezTo>
                  <a:pt x="267004" y="18454"/>
                  <a:pt x="229134" y="11445"/>
                  <a:pt x="190888" y="7620"/>
                </a:cubicBezTo>
                <a:cubicBezTo>
                  <a:pt x="152893" y="3820"/>
                  <a:pt x="114688" y="2540"/>
                  <a:pt x="76588" y="0"/>
                </a:cubicBezTo>
                <a:cubicBezTo>
                  <a:pt x="53728" y="5080"/>
                  <a:pt x="27192" y="1811"/>
                  <a:pt x="8008" y="15240"/>
                </a:cubicBezTo>
                <a:cubicBezTo>
                  <a:pt x="-2602" y="22667"/>
                  <a:pt x="388" y="40388"/>
                  <a:pt x="388" y="53340"/>
                </a:cubicBezTo>
                <a:cubicBezTo>
                  <a:pt x="388" y="57489"/>
                  <a:pt x="7770" y="110133"/>
                  <a:pt x="15628" y="121920"/>
                </a:cubicBezTo>
                <a:cubicBezTo>
                  <a:pt x="26632" y="138426"/>
                  <a:pt x="40457" y="152895"/>
                  <a:pt x="53728" y="167640"/>
                </a:cubicBezTo>
                <a:cubicBezTo>
                  <a:pt x="85322" y="202745"/>
                  <a:pt x="98423" y="211050"/>
                  <a:pt x="145168" y="236220"/>
                </a:cubicBezTo>
                <a:cubicBezTo>
                  <a:pt x="165952" y="247411"/>
                  <a:pt x="240211" y="270033"/>
                  <a:pt x="251848" y="274320"/>
                </a:cubicBezTo>
                <a:cubicBezTo>
                  <a:pt x="370946" y="318198"/>
                  <a:pt x="283233" y="294841"/>
                  <a:pt x="396628" y="320040"/>
                </a:cubicBezTo>
                <a:cubicBezTo>
                  <a:pt x="457145" y="360384"/>
                  <a:pt x="413069" y="333710"/>
                  <a:pt x="549028" y="381000"/>
                </a:cubicBezTo>
                <a:cubicBezTo>
                  <a:pt x="579373" y="391555"/>
                  <a:pt x="610171" y="400787"/>
                  <a:pt x="640468" y="411480"/>
                </a:cubicBezTo>
                <a:cubicBezTo>
                  <a:pt x="668503" y="421375"/>
                  <a:pt x="694963" y="437072"/>
                  <a:pt x="724288" y="441960"/>
                </a:cubicBezTo>
                <a:cubicBezTo>
                  <a:pt x="770008" y="449580"/>
                  <a:pt x="816236" y="454611"/>
                  <a:pt x="861448" y="464820"/>
                </a:cubicBezTo>
                <a:cubicBezTo>
                  <a:pt x="1005715" y="497397"/>
                  <a:pt x="918313" y="480259"/>
                  <a:pt x="990988" y="510540"/>
                </a:cubicBezTo>
                <a:cubicBezTo>
                  <a:pt x="1011020" y="518887"/>
                  <a:pt x="1032001" y="524851"/>
                  <a:pt x="1051948" y="533400"/>
                </a:cubicBezTo>
                <a:cubicBezTo>
                  <a:pt x="1136845" y="569785"/>
                  <a:pt x="1060518" y="541495"/>
                  <a:pt x="1135768" y="579120"/>
                </a:cubicBezTo>
                <a:cubicBezTo>
                  <a:pt x="1153070" y="587771"/>
                  <a:pt x="1170996" y="595188"/>
                  <a:pt x="1189108" y="601980"/>
                </a:cubicBezTo>
                <a:cubicBezTo>
                  <a:pt x="1211670" y="610441"/>
                  <a:pt x="1234965" y="616820"/>
                  <a:pt x="1257688" y="624840"/>
                </a:cubicBezTo>
                <a:cubicBezTo>
                  <a:pt x="1435083" y="687450"/>
                  <a:pt x="1246138" y="625029"/>
                  <a:pt x="1349128" y="655320"/>
                </a:cubicBezTo>
                <a:cubicBezTo>
                  <a:pt x="1382272" y="665068"/>
                  <a:pt x="1413812" y="682362"/>
                  <a:pt x="1448188" y="685800"/>
                </a:cubicBezTo>
                <a:cubicBezTo>
                  <a:pt x="1507998" y="691781"/>
                  <a:pt x="1514211" y="689899"/>
                  <a:pt x="1562488" y="701040"/>
                </a:cubicBezTo>
                <a:cubicBezTo>
                  <a:pt x="1582897" y="705750"/>
                  <a:pt x="1623448" y="716280"/>
                  <a:pt x="1623448" y="716280"/>
                </a:cubicBezTo>
                <a:cubicBezTo>
                  <a:pt x="1641228" y="706120"/>
                  <a:pt x="1663183" y="701106"/>
                  <a:pt x="1676788" y="685800"/>
                </a:cubicBezTo>
                <a:cubicBezTo>
                  <a:pt x="1685393" y="676120"/>
                  <a:pt x="1685401" y="660613"/>
                  <a:pt x="1684408" y="647700"/>
                </a:cubicBezTo>
                <a:cubicBezTo>
                  <a:pt x="1682722" y="625776"/>
                  <a:pt x="1669691" y="578328"/>
                  <a:pt x="1653928" y="556260"/>
                </a:cubicBezTo>
                <a:cubicBezTo>
                  <a:pt x="1647664" y="547491"/>
                  <a:pt x="1638227" y="541454"/>
                  <a:pt x="1631068" y="533400"/>
                </a:cubicBezTo>
                <a:cubicBezTo>
                  <a:pt x="1617888" y="518573"/>
                  <a:pt x="1608692" y="499775"/>
                  <a:pt x="1592968" y="487680"/>
                </a:cubicBezTo>
                <a:cubicBezTo>
                  <a:pt x="1574961" y="473828"/>
                  <a:pt x="1552803" y="466350"/>
                  <a:pt x="1532008" y="457200"/>
                </a:cubicBezTo>
                <a:cubicBezTo>
                  <a:pt x="1489265" y="438393"/>
                  <a:pt x="1444235" y="424744"/>
                  <a:pt x="1402468" y="403860"/>
                </a:cubicBezTo>
                <a:cubicBezTo>
                  <a:pt x="1321357" y="363304"/>
                  <a:pt x="1392038" y="393632"/>
                  <a:pt x="1280548" y="365760"/>
                </a:cubicBezTo>
                <a:cubicBezTo>
                  <a:pt x="1146348" y="332210"/>
                  <a:pt x="1263030" y="348768"/>
                  <a:pt x="1128148" y="335280"/>
                </a:cubicBezTo>
                <a:cubicBezTo>
                  <a:pt x="1095128" y="322580"/>
                  <a:pt x="1060014" y="314361"/>
                  <a:pt x="1029088" y="297180"/>
                </a:cubicBezTo>
                <a:cubicBezTo>
                  <a:pt x="986641" y="273598"/>
                  <a:pt x="943943" y="248578"/>
                  <a:pt x="899548" y="228600"/>
                </a:cubicBezTo>
                <a:cubicBezTo>
                  <a:pt x="869436" y="215050"/>
                  <a:pt x="836422" y="207489"/>
                  <a:pt x="808108" y="190500"/>
                </a:cubicBezTo>
                <a:cubicBezTo>
                  <a:pt x="795408" y="182880"/>
                  <a:pt x="783255" y="174264"/>
                  <a:pt x="770008" y="167640"/>
                </a:cubicBezTo>
                <a:cubicBezTo>
                  <a:pt x="757774" y="161523"/>
                  <a:pt x="744303" y="158184"/>
                  <a:pt x="731908" y="152400"/>
                </a:cubicBezTo>
                <a:cubicBezTo>
                  <a:pt x="706174" y="140391"/>
                  <a:pt x="682213" y="124494"/>
                  <a:pt x="655708" y="114300"/>
                </a:cubicBezTo>
                <a:cubicBezTo>
                  <a:pt x="551347" y="74161"/>
                  <a:pt x="547758" y="67310"/>
                  <a:pt x="503308" y="5334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0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D61FAFB-75A5-4011-9222-5CE32FB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Axes</a:t>
            </a:r>
            <a:endParaRPr lang="en-US" dirty="0"/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D15C4BDA-BAEA-4F09-B8A7-8A8EB94C4D85}"/>
              </a:ext>
            </a:extLst>
          </p:cNvPr>
          <p:cNvSpPr txBox="1"/>
          <p:nvPr/>
        </p:nvSpPr>
        <p:spPr>
          <a:xfrm>
            <a:off x="555016" y="1843364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Axes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be </a:t>
            </a:r>
            <a:r>
              <a:rPr lang="sv-SE" dirty="0" err="1">
                <a:latin typeface="Bahnschrift" panose="020B0502040204020203" pitchFamily="34" charset="0"/>
              </a:rPr>
              <a:t>used</a:t>
            </a:r>
            <a:r>
              <a:rPr lang="sv-SE" dirty="0">
                <a:latin typeface="Bahnschrift" panose="020B0502040204020203" pitchFamily="34" charset="0"/>
              </a:rPr>
              <a:t> to </a:t>
            </a:r>
            <a:r>
              <a:rPr lang="sv-SE" dirty="0" err="1">
                <a:latin typeface="Bahnschrift" panose="020B0502040204020203" pitchFamily="34" charset="0"/>
              </a:rPr>
              <a:t>give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objects</a:t>
            </a:r>
            <a:r>
              <a:rPr lang="sv-SE" dirty="0">
                <a:latin typeface="Bahnschrift" panose="020B0502040204020203" pitchFamily="34" charset="0"/>
              </a:rPr>
              <a:t> a sense of </a:t>
            </a:r>
            <a:r>
              <a:rPr lang="sv-SE" dirty="0" err="1">
                <a:latin typeface="Bahnschrift" panose="020B0502040204020203" pitchFamily="34" charset="0"/>
              </a:rPr>
              <a:t>scale</a:t>
            </a:r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3268B15-2394-4F7D-A01B-47EACC666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29000"/>
            <a:ext cx="2456763" cy="2918207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570C8D80-132B-43D8-86B0-9C80660BA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42370"/>
            <a:ext cx="2916662" cy="523136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6F926213-1AC0-40B7-AD8F-9CBDC1F68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113" y="2083900"/>
            <a:ext cx="5151888" cy="326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5B1BAC6-4075-496A-B238-540D43A2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Applying</a:t>
            </a:r>
            <a:r>
              <a:rPr lang="sv-SE" dirty="0"/>
              <a:t> a </a:t>
            </a:r>
            <a:r>
              <a:rPr lang="sv-SE" dirty="0" err="1"/>
              <a:t>shrink</a:t>
            </a:r>
            <a:r>
              <a:rPr lang="sv-SE" dirty="0"/>
              <a:t> filter</a:t>
            </a:r>
            <a:endParaRPr lang="en-US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192F20FB-DD62-4295-AF65-1B94D6819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1831975"/>
          </a:xfrm>
        </p:spPr>
        <p:txBody>
          <a:bodyPr/>
          <a:lstStyle/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b="1" dirty="0"/>
              <a:t>Filters</a:t>
            </a:r>
            <a:r>
              <a:rPr lang="sv-SE" dirty="0"/>
              <a:t> / </a:t>
            </a:r>
            <a:r>
              <a:rPr lang="sv-SE" b="1" dirty="0" err="1"/>
              <a:t>Search</a:t>
            </a:r>
            <a:r>
              <a:rPr lang="sv-SE" b="1" dirty="0"/>
              <a:t>…</a:t>
            </a:r>
            <a:endParaRPr lang="sv-SE" dirty="0"/>
          </a:p>
          <a:p>
            <a:r>
              <a:rPr lang="sv-SE" dirty="0" err="1"/>
              <a:t>Type</a:t>
            </a:r>
            <a:r>
              <a:rPr lang="sv-SE" dirty="0"/>
              <a:t> ”</a:t>
            </a:r>
            <a:r>
              <a:rPr lang="sv-SE" dirty="0" err="1"/>
              <a:t>Shrink</a:t>
            </a:r>
            <a:r>
              <a:rPr lang="sv-SE" dirty="0"/>
              <a:t>” in the </a:t>
            </a:r>
            <a:r>
              <a:rPr lang="sv-SE" dirty="0" err="1"/>
              <a:t>search</a:t>
            </a:r>
            <a:r>
              <a:rPr lang="sv-SE" dirty="0"/>
              <a:t> box </a:t>
            </a:r>
          </a:p>
          <a:p>
            <a:r>
              <a:rPr lang="sv-SE" dirty="0"/>
              <a:t>Press </a:t>
            </a:r>
            <a:r>
              <a:rPr lang="sv-SE" b="1" dirty="0" err="1"/>
              <a:t>Enter</a:t>
            </a:r>
            <a:r>
              <a:rPr lang="sv-SE" b="1" dirty="0"/>
              <a:t> </a:t>
            </a:r>
            <a:r>
              <a:rPr lang="sv-SE" dirty="0"/>
              <a:t>or the </a:t>
            </a:r>
            <a:r>
              <a:rPr lang="sv-SE" dirty="0" err="1"/>
              <a:t>button</a:t>
            </a:r>
            <a:r>
              <a:rPr lang="sv-SE" dirty="0"/>
              <a:t> </a:t>
            </a:r>
            <a:r>
              <a:rPr lang="sv-SE" b="1" dirty="0" err="1"/>
              <a:t>Shrink</a:t>
            </a:r>
            <a:endParaRPr lang="en-US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284387B7-1506-45B9-BD44-003A6AB66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86" y="3726180"/>
            <a:ext cx="3172268" cy="2657846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017161A4-8C5D-4300-AE02-27AD112EA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212" y="1714307"/>
            <a:ext cx="1764028" cy="1414021"/>
          </a:xfrm>
          <a:prstGeom prst="rect">
            <a:avLst/>
          </a:prstGeom>
        </p:spPr>
      </p:pic>
      <p:sp>
        <p:nvSpPr>
          <p:cNvPr id="10" name="Platshållare för innehåll 3">
            <a:extLst>
              <a:ext uri="{FF2B5EF4-FFF2-40B4-BE49-F238E27FC236}">
                <a16:creationId xmlns:a16="http://schemas.microsoft.com/office/drawing/2014/main" id="{E0B660F9-66C9-4B7B-B892-DD5E4424E137}"/>
              </a:ext>
            </a:extLst>
          </p:cNvPr>
          <p:cNvSpPr txBox="1">
            <a:spLocks/>
          </p:cNvSpPr>
          <p:nvPr/>
        </p:nvSpPr>
        <p:spPr>
          <a:xfrm>
            <a:off x="4728212" y="3726180"/>
            <a:ext cx="38862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Edit filter </a:t>
            </a:r>
            <a:r>
              <a:rPr lang="sv-SE" dirty="0" err="1"/>
              <a:t>properties</a:t>
            </a:r>
            <a:endParaRPr lang="sv-SE" dirty="0"/>
          </a:p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b="1" dirty="0" err="1"/>
              <a:t>Apply</a:t>
            </a:r>
            <a:endParaRPr lang="en-US" dirty="0"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F9C748D0-8A85-400A-ACB6-F27129A73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212" y="4919891"/>
            <a:ext cx="3982006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6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5B1BAC6-4075-496A-B238-540D43A2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Applying</a:t>
            </a:r>
            <a:r>
              <a:rPr lang="sv-SE" dirty="0"/>
              <a:t> a </a:t>
            </a:r>
            <a:r>
              <a:rPr lang="sv-SE" dirty="0" err="1"/>
              <a:t>shrink</a:t>
            </a:r>
            <a:r>
              <a:rPr lang="sv-SE" dirty="0"/>
              <a:t> filter</a:t>
            </a:r>
            <a:endParaRPr lang="en-US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A4D9CB84-5007-4958-9506-AAAEE644A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90" y="1261760"/>
            <a:ext cx="6773220" cy="4334480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3A357D2F-AAD6-4256-AEFC-FEB2B61747D4}"/>
              </a:ext>
            </a:extLst>
          </p:cNvPr>
          <p:cNvSpPr txBox="1"/>
          <p:nvPr/>
        </p:nvSpPr>
        <p:spPr>
          <a:xfrm>
            <a:off x="1078710" y="5685814"/>
            <a:ext cx="486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Colors, </a:t>
            </a:r>
            <a:r>
              <a:rPr lang="sv-SE" dirty="0" err="1">
                <a:latin typeface="Bahnschrift" panose="020B0502040204020203" pitchFamily="34" charset="0"/>
              </a:rPr>
              <a:t>opacity</a:t>
            </a:r>
            <a:r>
              <a:rPr lang="sv-SE" dirty="0">
                <a:latin typeface="Bahnschrift" panose="020B0502040204020203" pitchFamily="34" charset="0"/>
              </a:rPr>
              <a:t> and </a:t>
            </a:r>
            <a:r>
              <a:rPr lang="sv-SE" dirty="0" err="1">
                <a:latin typeface="Bahnschrift" panose="020B0502040204020203" pitchFamily="34" charset="0"/>
              </a:rPr>
              <a:t>specular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properties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be given for </a:t>
            </a:r>
            <a:r>
              <a:rPr lang="sv-SE" dirty="0" err="1">
                <a:latin typeface="Bahnschrift" panose="020B0502040204020203" pitchFamily="34" charset="0"/>
              </a:rPr>
              <a:t>each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separate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object</a:t>
            </a:r>
            <a:r>
              <a:rPr lang="sv-SE" dirty="0">
                <a:latin typeface="Bahnschrift" panose="020B0502040204020203" pitchFamily="34" charset="0"/>
              </a:rPr>
              <a:t> / filter</a:t>
            </a:r>
            <a:endParaRPr 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842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Demo </a:t>
            </a:r>
            <a:r>
              <a:rPr lang="sv-SE" dirty="0" err="1"/>
              <a:t>time</a:t>
            </a:r>
            <a:endParaRPr lang="en-US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7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5F8B0154-AD4E-40F7-BFA8-90573FBA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ParaView </a:t>
            </a:r>
            <a:r>
              <a:rPr lang="sv-SE" dirty="0" err="1"/>
              <a:t>user</a:t>
            </a:r>
            <a:r>
              <a:rPr lang="sv-SE" dirty="0"/>
              <a:t> interface</a:t>
            </a:r>
            <a:endParaRPr lang="en-US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39234728-ADFF-4EAC-B263-093909D36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05" y="903889"/>
            <a:ext cx="8519638" cy="5321651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7A5C72C1-E5AA-4464-9715-992292EC7E7A}"/>
              </a:ext>
            </a:extLst>
          </p:cNvPr>
          <p:cNvSpPr/>
          <p:nvPr/>
        </p:nvSpPr>
        <p:spPr>
          <a:xfrm>
            <a:off x="293757" y="1752600"/>
            <a:ext cx="2213223" cy="16764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FFD42AA4-582B-44BA-8BBF-A43879E60745}"/>
              </a:ext>
            </a:extLst>
          </p:cNvPr>
          <p:cNvSpPr/>
          <p:nvPr/>
        </p:nvSpPr>
        <p:spPr>
          <a:xfrm>
            <a:off x="293756" y="3474720"/>
            <a:ext cx="2213223" cy="230124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Properties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50243522-F166-4B1D-9A51-595621918E04}"/>
              </a:ext>
            </a:extLst>
          </p:cNvPr>
          <p:cNvSpPr/>
          <p:nvPr/>
        </p:nvSpPr>
        <p:spPr>
          <a:xfrm>
            <a:off x="2543827" y="2103119"/>
            <a:ext cx="6188693" cy="385099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Render</a:t>
            </a:r>
            <a:r>
              <a:rPr lang="sv-SE" dirty="0"/>
              <a:t> </a:t>
            </a:r>
            <a:r>
              <a:rPr lang="sv-SE" dirty="0" err="1"/>
              <a:t>View</a:t>
            </a:r>
            <a:endParaRPr lang="en-US" dirty="0"/>
          </a:p>
        </p:txBody>
      </p:sp>
      <p:grpSp>
        <p:nvGrpSpPr>
          <p:cNvPr id="32" name="Grupp 31">
            <a:extLst>
              <a:ext uri="{FF2B5EF4-FFF2-40B4-BE49-F238E27FC236}">
                <a16:creationId xmlns:a16="http://schemas.microsoft.com/office/drawing/2014/main" id="{4256091A-D2FC-4F6A-AEB1-E5BF33CFAF21}"/>
              </a:ext>
            </a:extLst>
          </p:cNvPr>
          <p:cNvGrpSpPr/>
          <p:nvPr/>
        </p:nvGrpSpPr>
        <p:grpSpPr>
          <a:xfrm>
            <a:off x="293756" y="1490765"/>
            <a:ext cx="5421461" cy="478767"/>
            <a:chOff x="293756" y="1490765"/>
            <a:chExt cx="5421461" cy="478767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3F143ABB-55C1-4BCF-9C90-1A11EABC00A8}"/>
                </a:ext>
              </a:extLst>
            </p:cNvPr>
            <p:cNvSpPr/>
            <p:nvPr/>
          </p:nvSpPr>
          <p:spPr>
            <a:xfrm>
              <a:off x="293756" y="1490765"/>
              <a:ext cx="3587682" cy="2667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upp 16">
              <a:extLst>
                <a:ext uri="{FF2B5EF4-FFF2-40B4-BE49-F238E27FC236}">
                  <a16:creationId xmlns:a16="http://schemas.microsoft.com/office/drawing/2014/main" id="{0B66564E-BF77-4889-8F76-7A9070E0AAB3}"/>
                </a:ext>
              </a:extLst>
            </p:cNvPr>
            <p:cNvGrpSpPr/>
            <p:nvPr/>
          </p:nvGrpSpPr>
          <p:grpSpPr>
            <a:xfrm>
              <a:off x="3881438" y="1600200"/>
              <a:ext cx="1833779" cy="369332"/>
              <a:chOff x="3881438" y="1600200"/>
              <a:chExt cx="1833779" cy="369332"/>
            </a:xfrm>
          </p:grpSpPr>
          <p:sp>
            <p:nvSpPr>
              <p:cNvPr id="14" name="textruta 13">
                <a:extLst>
                  <a:ext uri="{FF2B5EF4-FFF2-40B4-BE49-F238E27FC236}">
                    <a16:creationId xmlns:a16="http://schemas.microsoft.com/office/drawing/2014/main" id="{DD650BAA-9D76-444A-8848-5CE2BA9BCA09}"/>
                  </a:ext>
                </a:extLst>
              </p:cNvPr>
              <p:cNvSpPr txBox="1"/>
              <p:nvPr/>
            </p:nvSpPr>
            <p:spPr>
              <a:xfrm>
                <a:off x="4087912" y="1600200"/>
                <a:ext cx="162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/>
                  <a:t>Common filters</a:t>
                </a:r>
                <a:endParaRPr lang="en-US" dirty="0"/>
              </a:p>
            </p:txBody>
          </p:sp>
          <p:cxnSp>
            <p:nvCxnSpPr>
              <p:cNvPr id="16" name="Rak koppling 15">
                <a:extLst>
                  <a:ext uri="{FF2B5EF4-FFF2-40B4-BE49-F238E27FC236}">
                    <a16:creationId xmlns:a16="http://schemas.microsoft.com/office/drawing/2014/main" id="{8A6C454C-5E78-454B-AA7C-80BD64D9D715}"/>
                  </a:ext>
                </a:extLst>
              </p:cNvPr>
              <p:cNvCxnSpPr>
                <a:endCxn id="12" idx="3"/>
              </p:cNvCxnSpPr>
              <p:nvPr/>
            </p:nvCxnSpPr>
            <p:spPr>
              <a:xfrm flipH="1" flipV="1">
                <a:off x="3881438" y="1624115"/>
                <a:ext cx="200025" cy="128485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upp 32">
            <a:extLst>
              <a:ext uri="{FF2B5EF4-FFF2-40B4-BE49-F238E27FC236}">
                <a16:creationId xmlns:a16="http://schemas.microsoft.com/office/drawing/2014/main" id="{57A20CB5-76CF-402E-873D-E508D64B2F63}"/>
              </a:ext>
            </a:extLst>
          </p:cNvPr>
          <p:cNvGrpSpPr/>
          <p:nvPr/>
        </p:nvGrpSpPr>
        <p:grpSpPr>
          <a:xfrm>
            <a:off x="3489960" y="1333500"/>
            <a:ext cx="4186097" cy="559151"/>
            <a:chOff x="3489960" y="1333500"/>
            <a:chExt cx="4186097" cy="559151"/>
          </a:xfrm>
        </p:grpSpPr>
        <p:sp>
          <p:nvSpPr>
            <p:cNvPr id="7" name="Rektangel 6">
              <a:extLst>
                <a:ext uri="{FF2B5EF4-FFF2-40B4-BE49-F238E27FC236}">
                  <a16:creationId xmlns:a16="http://schemas.microsoft.com/office/drawing/2014/main" id="{24DC143A-D331-4131-9B48-C57A497D5B84}"/>
                </a:ext>
              </a:extLst>
            </p:cNvPr>
            <p:cNvSpPr/>
            <p:nvPr/>
          </p:nvSpPr>
          <p:spPr>
            <a:xfrm>
              <a:off x="3489960" y="1333500"/>
              <a:ext cx="2613660" cy="2667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upp 17">
              <a:extLst>
                <a:ext uri="{FF2B5EF4-FFF2-40B4-BE49-F238E27FC236}">
                  <a16:creationId xmlns:a16="http://schemas.microsoft.com/office/drawing/2014/main" id="{285BCA56-EED9-4DD1-8544-A0137CF98D78}"/>
                </a:ext>
              </a:extLst>
            </p:cNvPr>
            <p:cNvGrpSpPr/>
            <p:nvPr/>
          </p:nvGrpSpPr>
          <p:grpSpPr>
            <a:xfrm>
              <a:off x="6102799" y="1523319"/>
              <a:ext cx="1573258" cy="369332"/>
              <a:chOff x="3881438" y="1600200"/>
              <a:chExt cx="1573258" cy="369332"/>
            </a:xfrm>
          </p:grpSpPr>
          <p:sp>
            <p:nvSpPr>
              <p:cNvPr id="19" name="textruta 18">
                <a:extLst>
                  <a:ext uri="{FF2B5EF4-FFF2-40B4-BE49-F238E27FC236}">
                    <a16:creationId xmlns:a16="http://schemas.microsoft.com/office/drawing/2014/main" id="{4E820E43-B89A-414C-9F95-6960BEDAC293}"/>
                  </a:ext>
                </a:extLst>
              </p:cNvPr>
              <p:cNvSpPr txBox="1"/>
              <p:nvPr/>
            </p:nvSpPr>
            <p:spPr>
              <a:xfrm>
                <a:off x="4087912" y="1600200"/>
                <a:ext cx="1366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err="1"/>
                  <a:t>View</a:t>
                </a:r>
                <a:r>
                  <a:rPr lang="sv-SE" dirty="0"/>
                  <a:t> </a:t>
                </a:r>
                <a:r>
                  <a:rPr lang="sv-SE" dirty="0" err="1"/>
                  <a:t>control</a:t>
                </a:r>
                <a:endParaRPr lang="en-US" dirty="0"/>
              </a:p>
            </p:txBody>
          </p:sp>
          <p:cxnSp>
            <p:nvCxnSpPr>
              <p:cNvPr id="20" name="Rak koppling 19">
                <a:extLst>
                  <a:ext uri="{FF2B5EF4-FFF2-40B4-BE49-F238E27FC236}">
                    <a16:creationId xmlns:a16="http://schemas.microsoft.com/office/drawing/2014/main" id="{050BE481-038D-4800-BCF9-D043FD910F38}"/>
                  </a:ext>
                </a:extLst>
              </p:cNvPr>
              <p:cNvCxnSpPr/>
              <p:nvPr/>
            </p:nvCxnSpPr>
            <p:spPr>
              <a:xfrm flipH="1" flipV="1">
                <a:off x="3881438" y="1624115"/>
                <a:ext cx="200025" cy="128485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upp 30">
            <a:extLst>
              <a:ext uri="{FF2B5EF4-FFF2-40B4-BE49-F238E27FC236}">
                <a16:creationId xmlns:a16="http://schemas.microsoft.com/office/drawing/2014/main" id="{B848C3BA-264A-4D4F-BEAF-DA06B7FED0F9}"/>
              </a:ext>
            </a:extLst>
          </p:cNvPr>
          <p:cNvGrpSpPr/>
          <p:nvPr/>
        </p:nvGrpSpPr>
        <p:grpSpPr>
          <a:xfrm>
            <a:off x="2628900" y="911253"/>
            <a:ext cx="4783993" cy="486099"/>
            <a:chOff x="2628900" y="911253"/>
            <a:chExt cx="4783993" cy="486099"/>
          </a:xfrm>
        </p:grpSpPr>
        <p:sp>
          <p:nvSpPr>
            <p:cNvPr id="11" name="Rektangel 10">
              <a:extLst>
                <a:ext uri="{FF2B5EF4-FFF2-40B4-BE49-F238E27FC236}">
                  <a16:creationId xmlns:a16="http://schemas.microsoft.com/office/drawing/2014/main" id="{96932521-E6B6-489F-A778-F2AA66AC95AB}"/>
                </a:ext>
              </a:extLst>
            </p:cNvPr>
            <p:cNvSpPr/>
            <p:nvPr/>
          </p:nvSpPr>
          <p:spPr>
            <a:xfrm>
              <a:off x="2628900" y="1130652"/>
              <a:ext cx="2613660" cy="2667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upp 20">
              <a:extLst>
                <a:ext uri="{FF2B5EF4-FFF2-40B4-BE49-F238E27FC236}">
                  <a16:creationId xmlns:a16="http://schemas.microsoft.com/office/drawing/2014/main" id="{8E8B2641-1301-4CDD-AC8C-E3548F8EE09F}"/>
                </a:ext>
              </a:extLst>
            </p:cNvPr>
            <p:cNvGrpSpPr/>
            <p:nvPr/>
          </p:nvGrpSpPr>
          <p:grpSpPr>
            <a:xfrm>
              <a:off x="5242560" y="911253"/>
              <a:ext cx="2170333" cy="369332"/>
              <a:chOff x="3794760" y="1600200"/>
              <a:chExt cx="2170333" cy="369332"/>
            </a:xfrm>
          </p:grpSpPr>
          <p:sp>
            <p:nvSpPr>
              <p:cNvPr id="22" name="textruta 21">
                <a:extLst>
                  <a:ext uri="{FF2B5EF4-FFF2-40B4-BE49-F238E27FC236}">
                    <a16:creationId xmlns:a16="http://schemas.microsoft.com/office/drawing/2014/main" id="{7EEFA93E-A096-4536-89BF-8D8D7F235505}"/>
                  </a:ext>
                </a:extLst>
              </p:cNvPr>
              <p:cNvSpPr txBox="1"/>
              <p:nvPr/>
            </p:nvSpPr>
            <p:spPr>
              <a:xfrm>
                <a:off x="4087912" y="1600200"/>
                <a:ext cx="1877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/>
                  <a:t>Animation </a:t>
                </a:r>
                <a:r>
                  <a:rPr lang="sv-SE" dirty="0" err="1"/>
                  <a:t>control</a:t>
                </a:r>
                <a:endParaRPr lang="en-US" dirty="0"/>
              </a:p>
            </p:txBody>
          </p:sp>
          <p:cxnSp>
            <p:nvCxnSpPr>
              <p:cNvPr id="23" name="Rak koppling 22">
                <a:extLst>
                  <a:ext uri="{FF2B5EF4-FFF2-40B4-BE49-F238E27FC236}">
                    <a16:creationId xmlns:a16="http://schemas.microsoft.com/office/drawing/2014/main" id="{25920B36-49CF-451E-A0C6-D47C5F39A391}"/>
                  </a:ext>
                </a:extLst>
              </p:cNvPr>
              <p:cNvCxnSpPr>
                <a:cxnSpLocks/>
                <a:stCxn id="22" idx="1"/>
                <a:endCxn id="11" idx="3"/>
              </p:cNvCxnSpPr>
              <p:nvPr/>
            </p:nvCxnSpPr>
            <p:spPr>
              <a:xfrm flipH="1">
                <a:off x="3794760" y="1784866"/>
                <a:ext cx="293152" cy="168083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upp 29">
            <a:extLst>
              <a:ext uri="{FF2B5EF4-FFF2-40B4-BE49-F238E27FC236}">
                <a16:creationId xmlns:a16="http://schemas.microsoft.com/office/drawing/2014/main" id="{431E8DF9-1C41-4740-A721-4BDA27AC5CDB}"/>
              </a:ext>
            </a:extLst>
          </p:cNvPr>
          <p:cNvGrpSpPr/>
          <p:nvPr/>
        </p:nvGrpSpPr>
        <p:grpSpPr>
          <a:xfrm>
            <a:off x="1497253" y="779502"/>
            <a:ext cx="2342518" cy="617850"/>
            <a:chOff x="1497253" y="779502"/>
            <a:chExt cx="2342518" cy="617850"/>
          </a:xfrm>
        </p:grpSpPr>
        <p:sp>
          <p:nvSpPr>
            <p:cNvPr id="26" name="Rektangel 25">
              <a:extLst>
                <a:ext uri="{FF2B5EF4-FFF2-40B4-BE49-F238E27FC236}">
                  <a16:creationId xmlns:a16="http://schemas.microsoft.com/office/drawing/2014/main" id="{2ACA272E-D45A-4957-AEC2-D180A4EFD101}"/>
                </a:ext>
              </a:extLst>
            </p:cNvPr>
            <p:cNvSpPr/>
            <p:nvPr/>
          </p:nvSpPr>
          <p:spPr>
            <a:xfrm>
              <a:off x="1497253" y="1130652"/>
              <a:ext cx="270587" cy="2667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upp 26">
              <a:extLst>
                <a:ext uri="{FF2B5EF4-FFF2-40B4-BE49-F238E27FC236}">
                  <a16:creationId xmlns:a16="http://schemas.microsoft.com/office/drawing/2014/main" id="{FD343757-7C05-4DCA-9F5E-9314BD133C71}"/>
                </a:ext>
              </a:extLst>
            </p:cNvPr>
            <p:cNvGrpSpPr/>
            <p:nvPr/>
          </p:nvGrpSpPr>
          <p:grpSpPr>
            <a:xfrm>
              <a:off x="1634877" y="779502"/>
              <a:ext cx="2204894" cy="369332"/>
              <a:chOff x="3794760" y="1600200"/>
              <a:chExt cx="2204894" cy="369332"/>
            </a:xfrm>
          </p:grpSpPr>
          <p:sp>
            <p:nvSpPr>
              <p:cNvPr id="28" name="textruta 27">
                <a:extLst>
                  <a:ext uri="{FF2B5EF4-FFF2-40B4-BE49-F238E27FC236}">
                    <a16:creationId xmlns:a16="http://schemas.microsoft.com/office/drawing/2014/main" id="{71738D0D-141E-492E-8E6A-E292A5E6C3EF}"/>
                  </a:ext>
                </a:extLst>
              </p:cNvPr>
              <p:cNvSpPr txBox="1"/>
              <p:nvPr/>
            </p:nvSpPr>
            <p:spPr>
              <a:xfrm>
                <a:off x="4087912" y="1600200"/>
                <a:ext cx="1911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err="1"/>
                  <a:t>Reset</a:t>
                </a:r>
                <a:r>
                  <a:rPr lang="sv-SE" dirty="0"/>
                  <a:t> </a:t>
                </a:r>
                <a:r>
                  <a:rPr lang="sv-SE" dirty="0" err="1"/>
                  <a:t>visualisation</a:t>
                </a:r>
                <a:endParaRPr lang="en-US" dirty="0"/>
              </a:p>
            </p:txBody>
          </p:sp>
          <p:cxnSp>
            <p:nvCxnSpPr>
              <p:cNvPr id="29" name="Rak koppling 28">
                <a:extLst>
                  <a:ext uri="{FF2B5EF4-FFF2-40B4-BE49-F238E27FC236}">
                    <a16:creationId xmlns:a16="http://schemas.microsoft.com/office/drawing/2014/main" id="{383C762E-4A2A-44E1-991B-24CF8DD8BD45}"/>
                  </a:ext>
                </a:extLst>
              </p:cNvPr>
              <p:cNvCxnSpPr>
                <a:cxnSpLocks/>
                <a:stCxn id="28" idx="1"/>
              </p:cNvCxnSpPr>
              <p:nvPr/>
            </p:nvCxnSpPr>
            <p:spPr>
              <a:xfrm flipH="1">
                <a:off x="3794760" y="1784866"/>
                <a:ext cx="293152" cy="168083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2626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Exercise</a:t>
            </a:r>
            <a:endParaRPr lang="en-US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err="1"/>
              <a:t>Create</a:t>
            </a:r>
            <a:r>
              <a:rPr lang="sv-SE" dirty="0"/>
              <a:t> a </a:t>
            </a:r>
            <a:r>
              <a:rPr lang="sv-SE" dirty="0" err="1"/>
              <a:t>yellow</a:t>
            </a:r>
            <a:r>
              <a:rPr lang="sv-SE" dirty="0"/>
              <a:t> </a:t>
            </a:r>
            <a:r>
              <a:rPr lang="sv-SE" dirty="0" err="1"/>
              <a:t>sphere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a </a:t>
            </a:r>
            <a:r>
              <a:rPr lang="sv-SE" dirty="0" err="1"/>
              <a:t>radius</a:t>
            </a:r>
            <a:r>
              <a:rPr lang="sv-SE" dirty="0"/>
              <a:t> of 3.0 and a </a:t>
            </a:r>
            <a:r>
              <a:rPr lang="sv-SE" dirty="0" err="1"/>
              <a:t>theta</a:t>
            </a:r>
            <a:r>
              <a:rPr lang="sv-SE" dirty="0"/>
              <a:t> and </a:t>
            </a:r>
            <a:r>
              <a:rPr lang="sv-SE" dirty="0" err="1"/>
              <a:t>phi</a:t>
            </a:r>
            <a:r>
              <a:rPr lang="sv-SE" dirty="0"/>
              <a:t> resolution of 32. Make the </a:t>
            </a:r>
            <a:r>
              <a:rPr lang="sv-SE" dirty="0" err="1"/>
              <a:t>sphere</a:t>
            </a:r>
            <a:r>
              <a:rPr lang="sv-SE" dirty="0"/>
              <a:t> </a:t>
            </a:r>
            <a:r>
              <a:rPr lang="sv-SE" dirty="0" err="1"/>
              <a:t>really</a:t>
            </a:r>
            <a:r>
              <a:rPr lang="sv-SE" dirty="0"/>
              <a:t> </a:t>
            </a:r>
            <a:r>
              <a:rPr lang="sv-SE" dirty="0" err="1"/>
              <a:t>shiny</a:t>
            </a:r>
            <a:r>
              <a:rPr lang="sv-SE" dirty="0"/>
              <a:t>!</a:t>
            </a:r>
          </a:p>
          <a:p>
            <a:r>
              <a:rPr lang="sv-SE" dirty="0" err="1"/>
              <a:t>Apply</a:t>
            </a:r>
            <a:r>
              <a:rPr lang="sv-SE" dirty="0"/>
              <a:t> a </a:t>
            </a:r>
            <a:r>
              <a:rPr lang="sv-SE" dirty="0" err="1"/>
              <a:t>shrink</a:t>
            </a:r>
            <a:r>
              <a:rPr lang="sv-SE" dirty="0"/>
              <a:t> filter </a:t>
            </a:r>
            <a:r>
              <a:rPr lang="sv-SE" dirty="0" err="1"/>
              <a:t>with</a:t>
            </a:r>
            <a:r>
              <a:rPr lang="sv-SE" dirty="0"/>
              <a:t> a </a:t>
            </a:r>
            <a:r>
              <a:rPr lang="sv-SE" dirty="0" err="1"/>
              <a:t>shrink</a:t>
            </a:r>
            <a:r>
              <a:rPr lang="sv-SE" dirty="0"/>
              <a:t> </a:t>
            </a:r>
            <a:r>
              <a:rPr lang="sv-SE" dirty="0" err="1"/>
              <a:t>factor</a:t>
            </a:r>
            <a:r>
              <a:rPr lang="sv-SE" dirty="0"/>
              <a:t> of 0.8.</a:t>
            </a:r>
          </a:p>
          <a:p>
            <a:r>
              <a:rPr lang="sv-SE" dirty="0"/>
              <a:t>Color the </a:t>
            </a:r>
            <a:r>
              <a:rPr lang="sv-SE" dirty="0" err="1"/>
              <a:t>shrinked</a:t>
            </a:r>
            <a:r>
              <a:rPr lang="sv-SE" dirty="0"/>
              <a:t> </a:t>
            </a:r>
            <a:r>
              <a:rPr lang="sv-SE" dirty="0" err="1"/>
              <a:t>sphere</a:t>
            </a:r>
            <a:r>
              <a:rPr lang="sv-SE" dirty="0"/>
              <a:t> green. It </a:t>
            </a:r>
            <a:r>
              <a:rPr lang="sv-SE" dirty="0" err="1"/>
              <a:t>should</a:t>
            </a:r>
            <a:r>
              <a:rPr lang="sv-SE" dirty="0"/>
              <a:t> </a:t>
            </a:r>
            <a:r>
              <a:rPr lang="sv-SE" dirty="0" err="1"/>
              <a:t>also</a:t>
            </a:r>
            <a:r>
              <a:rPr lang="sv-SE" dirty="0"/>
              <a:t> be </a:t>
            </a:r>
            <a:r>
              <a:rPr lang="sv-SE" dirty="0" err="1"/>
              <a:t>shiny</a:t>
            </a:r>
            <a:r>
              <a:rPr lang="sv-SE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755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B4B249-C126-4327-8D78-EB00DC480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Reading </a:t>
            </a:r>
            <a:r>
              <a:rPr lang="sv-SE" dirty="0" err="1"/>
              <a:t>scalar</a:t>
            </a:r>
            <a:r>
              <a:rPr lang="sv-SE" dirty="0"/>
              <a:t> data</a:t>
            </a:r>
            <a:endParaRPr lang="en-US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69FB29E-CF44-49C8-951A-8222EBA186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36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CDBEF0B-B86C-4C50-9779-6EA8136B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Open</a:t>
            </a:r>
            <a:r>
              <a:rPr lang="sv-SE" dirty="0"/>
              <a:t> the scalar.csv </a:t>
            </a:r>
            <a:r>
              <a:rPr lang="sv-SE" dirty="0" err="1"/>
              <a:t>file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8FF7EAB-2B11-4354-AD32-D08D5D1E16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b="1" dirty="0" err="1"/>
              <a:t>File</a:t>
            </a:r>
            <a:r>
              <a:rPr lang="sv-SE" b="1" dirty="0"/>
              <a:t>/</a:t>
            </a:r>
            <a:r>
              <a:rPr lang="sv-SE" b="1" dirty="0" err="1"/>
              <a:t>Open</a:t>
            </a:r>
            <a:r>
              <a:rPr lang="sv-SE" b="1" dirty="0"/>
              <a:t>… </a:t>
            </a:r>
          </a:p>
          <a:p>
            <a:r>
              <a:rPr lang="sv-SE" dirty="0" err="1"/>
              <a:t>Find</a:t>
            </a:r>
            <a:r>
              <a:rPr lang="sv-SE" dirty="0"/>
              <a:t> the scalar.csv </a:t>
            </a:r>
            <a:r>
              <a:rPr lang="sv-SE" dirty="0" err="1"/>
              <a:t>file</a:t>
            </a:r>
            <a:r>
              <a:rPr lang="sv-SE" dirty="0"/>
              <a:t>.</a:t>
            </a:r>
          </a:p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b="1" dirty="0" err="1"/>
              <a:t>Apply</a:t>
            </a:r>
            <a:r>
              <a:rPr lang="sv-SE" dirty="0"/>
              <a:t> to </a:t>
            </a:r>
            <a:r>
              <a:rPr lang="sv-SE" dirty="0" err="1"/>
              <a:t>load</a:t>
            </a:r>
            <a:r>
              <a:rPr lang="sv-SE" dirty="0"/>
              <a:t> the </a:t>
            </a:r>
            <a:r>
              <a:rPr lang="sv-SE" dirty="0" err="1"/>
              <a:t>file</a:t>
            </a:r>
            <a:endParaRPr lang="en-US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D61B692A-F1FE-4517-9027-765903388F8A}"/>
              </a:ext>
            </a:extLst>
          </p:cNvPr>
          <p:cNvSpPr txBox="1"/>
          <p:nvPr/>
        </p:nvSpPr>
        <p:spPr>
          <a:xfrm>
            <a:off x="5661660" y="1262678"/>
            <a:ext cx="314701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X32,Y32,Z32,S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-0.94,-1.00,-1.00,0.00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-0.87,-1.00,-1.00,0.00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-0.81,-1.00,-1.00,0.00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-0.74,-1.00,-1.00,0.00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-0.68,-1.00,-1.00,0.00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-0.61,-1.00,-1.00,0.00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-0.55,-1.00,-1.00,0.00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-0.48,-1.00,-1.00,0.00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-0.42,-1.00,-1.00,0.00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-0.35,-1.00,-1.00,0.00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-0.29,-1.00,-1.00,0.00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-0.23,-1.00,-1.00,0.00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-0.16,-1.00,-1.00,0.00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-0.10,-1.00,-1.00,0.00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-0.03,-1.00,-1.00,0.00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0.03,-1.00,-1.00,0.00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0.10,-1.00,-1.00,0.00</a:t>
            </a:r>
            <a:endParaRPr lang="en-US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783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B62B1FD-3C31-491A-B971-18A432D1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Reading CSV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1211F492-1BD2-4415-B7EE-81CEA1F4C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14"/>
          <a:stretch/>
        </p:blipFill>
        <p:spPr>
          <a:xfrm>
            <a:off x="628650" y="1118026"/>
            <a:ext cx="2457450" cy="2991267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6017B780-BBBE-44D4-82E0-F300B605A344}"/>
              </a:ext>
            </a:extLst>
          </p:cNvPr>
          <p:cNvSpPr txBox="1"/>
          <p:nvPr/>
        </p:nvSpPr>
        <p:spPr>
          <a:xfrm>
            <a:off x="3869716" y="1118026"/>
            <a:ext cx="3002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now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need</a:t>
            </a:r>
            <a:r>
              <a:rPr lang="sv-SE" dirty="0">
                <a:latin typeface="Bahnschrift" panose="020B0502040204020203" pitchFamily="34" charset="0"/>
              </a:rPr>
              <a:t> to translate </a:t>
            </a:r>
            <a:r>
              <a:rPr lang="sv-SE" dirty="0" err="1">
                <a:latin typeface="Bahnschrift" panose="020B0502040204020203" pitchFamily="34" charset="0"/>
              </a:rPr>
              <a:t>this</a:t>
            </a:r>
            <a:r>
              <a:rPr lang="sv-SE" dirty="0">
                <a:latin typeface="Bahnschrift" panose="020B0502040204020203" pitchFamily="34" charset="0"/>
              </a:rPr>
              <a:t> data </a:t>
            </a:r>
            <a:r>
              <a:rPr lang="sv-SE" dirty="0" err="1">
                <a:latin typeface="Bahnschrift" panose="020B0502040204020203" pitchFamily="34" charset="0"/>
              </a:rPr>
              <a:t>into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something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that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be </a:t>
            </a:r>
            <a:r>
              <a:rPr lang="sv-SE" dirty="0" err="1">
                <a:latin typeface="Bahnschrift" panose="020B0502040204020203" pitchFamily="34" charset="0"/>
              </a:rPr>
              <a:t>visualised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with</a:t>
            </a:r>
            <a:r>
              <a:rPr lang="sv-SE" dirty="0">
                <a:latin typeface="Bahnschrift" panose="020B0502040204020203" pitchFamily="34" charset="0"/>
              </a:rPr>
              <a:t> ParaView.</a:t>
            </a:r>
          </a:p>
          <a:p>
            <a:endParaRPr lang="sv-SE" dirty="0">
              <a:latin typeface="Bahnschrift" panose="020B0502040204020203" pitchFamily="34" charset="0"/>
            </a:endParaRPr>
          </a:p>
          <a:p>
            <a:r>
              <a:rPr lang="sv-SE" dirty="0" err="1">
                <a:latin typeface="Bahnschrift" panose="020B0502040204020203" pitchFamily="34" charset="0"/>
              </a:rPr>
              <a:t>Todo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this</a:t>
            </a:r>
            <a:r>
              <a:rPr lang="sv-SE" dirty="0">
                <a:latin typeface="Bahnschrift" panose="020B0502040204020203" pitchFamily="34" charset="0"/>
              </a:rPr>
              <a:t>, </a:t>
            </a:r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use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b="1" dirty="0" err="1">
                <a:latin typeface="Bahnschrift" panose="020B0502040204020203" pitchFamily="34" charset="0"/>
              </a:rPr>
              <a:t>TableToStructureGrid</a:t>
            </a:r>
            <a:r>
              <a:rPr lang="sv-SE" b="1" dirty="0">
                <a:latin typeface="Bahnschrift" panose="020B0502040204020203" pitchFamily="34" charset="0"/>
              </a:rPr>
              <a:t> </a:t>
            </a:r>
            <a:r>
              <a:rPr lang="sv-SE" dirty="0">
                <a:latin typeface="Bahnschrift" panose="020B0502040204020203" pitchFamily="34" charset="0"/>
              </a:rPr>
              <a:t>filter.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1F13EC8B-46C8-4F5D-BA01-CB2E78DC8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4275072"/>
            <a:ext cx="3934374" cy="1914792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4564B98B-9872-4F63-BFB8-165E17AE7DC1}"/>
              </a:ext>
            </a:extLst>
          </p:cNvPr>
          <p:cNvSpPr txBox="1"/>
          <p:nvPr/>
        </p:nvSpPr>
        <p:spPr>
          <a:xfrm>
            <a:off x="1383032" y="4549392"/>
            <a:ext cx="3002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Before </a:t>
            </a:r>
            <a:r>
              <a:rPr lang="sv-SE" dirty="0" err="1">
                <a:latin typeface="Bahnschrift" panose="020B0502040204020203" pitchFamily="34" charset="0"/>
              </a:rPr>
              <a:t>applying</a:t>
            </a:r>
            <a:r>
              <a:rPr lang="sv-SE" dirty="0">
                <a:latin typeface="Bahnschrift" panose="020B0502040204020203" pitchFamily="34" charset="0"/>
              </a:rPr>
              <a:t> the filter </a:t>
            </a:r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need</a:t>
            </a:r>
            <a:r>
              <a:rPr lang="sv-SE" dirty="0">
                <a:latin typeface="Bahnschrift" panose="020B0502040204020203" pitchFamily="34" charset="0"/>
              </a:rPr>
              <a:t> to </a:t>
            </a:r>
            <a:r>
              <a:rPr lang="sv-SE" dirty="0" err="1">
                <a:latin typeface="Bahnschrift" panose="020B0502040204020203" pitchFamily="34" charset="0"/>
              </a:rPr>
              <a:t>define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structure</a:t>
            </a:r>
            <a:r>
              <a:rPr lang="sv-SE" dirty="0">
                <a:latin typeface="Bahnschrift" panose="020B0502040204020203" pitchFamily="34" charset="0"/>
              </a:rPr>
              <a:t> of the data and </a:t>
            </a:r>
            <a:r>
              <a:rPr lang="sv-SE" dirty="0" err="1">
                <a:latin typeface="Bahnschrift" panose="020B0502040204020203" pitchFamily="34" charset="0"/>
              </a:rPr>
              <a:t>where</a:t>
            </a:r>
            <a:r>
              <a:rPr lang="sv-SE" dirty="0">
                <a:latin typeface="Bahnschrift" panose="020B0502040204020203" pitchFamily="34" charset="0"/>
              </a:rPr>
              <a:t> it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find</a:t>
            </a:r>
            <a:r>
              <a:rPr lang="sv-SE" dirty="0">
                <a:latin typeface="Bahnschrift" panose="020B0502040204020203" pitchFamily="34" charset="0"/>
              </a:rPr>
              <a:t> the X, Y, Z </a:t>
            </a:r>
            <a:r>
              <a:rPr lang="sv-SE" dirty="0" err="1">
                <a:latin typeface="Bahnschrift" panose="020B0502040204020203" pitchFamily="34" charset="0"/>
              </a:rPr>
              <a:t>coordinates</a:t>
            </a:r>
            <a:r>
              <a:rPr lang="sv-SE" dirty="0">
                <a:latin typeface="Bahnschrift" panose="020B0502040204020203" pitchFamily="34" charset="0"/>
              </a:rPr>
              <a:t> in the </a:t>
            </a:r>
            <a:r>
              <a:rPr lang="sv-SE" dirty="0" err="1">
                <a:latin typeface="Bahnschrift" panose="020B0502040204020203" pitchFamily="34" charset="0"/>
              </a:rPr>
              <a:t>files</a:t>
            </a:r>
            <a:r>
              <a:rPr lang="sv-SE" dirty="0">
                <a:latin typeface="Bahnschrift" panose="020B0502040204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85644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1EBF1FE-7905-46F3-8043-C593E4A5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Visualising</a:t>
            </a:r>
            <a:r>
              <a:rPr lang="sv-SE" dirty="0"/>
              <a:t> </a:t>
            </a:r>
            <a:r>
              <a:rPr lang="sv-SE" dirty="0" err="1"/>
              <a:t>Scalar</a:t>
            </a:r>
            <a:r>
              <a:rPr lang="sv-SE" dirty="0"/>
              <a:t> data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CE060DA-E27C-47EA-962C-8EFE813DC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64" y="1155319"/>
            <a:ext cx="2095792" cy="905001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3881E9BA-3A7A-4BD7-8DEE-DE71FF4AB9FC}"/>
              </a:ext>
            </a:extLst>
          </p:cNvPr>
          <p:cNvSpPr txBox="1"/>
          <p:nvPr/>
        </p:nvSpPr>
        <p:spPr>
          <a:xfrm>
            <a:off x="3070860" y="1053058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Click</a:t>
            </a:r>
            <a:r>
              <a:rPr lang="sv-SE" dirty="0">
                <a:latin typeface="Bahnschrift" panose="020B0502040204020203" pitchFamily="34" charset="0"/>
              </a:rPr>
              <a:t> on the </a:t>
            </a:r>
            <a:r>
              <a:rPr lang="sv-SE" dirty="0" err="1">
                <a:latin typeface="Bahnschrift" panose="020B0502040204020203" pitchFamily="34" charset="0"/>
              </a:rPr>
              <a:t>eye</a:t>
            </a:r>
            <a:r>
              <a:rPr lang="sv-SE" dirty="0">
                <a:latin typeface="Bahnschrift" panose="020B0502040204020203" pitchFamily="34" charset="0"/>
              </a:rPr>
              <a:t> to display the data in the </a:t>
            </a:r>
            <a:r>
              <a:rPr lang="sv-SE" dirty="0" err="1">
                <a:latin typeface="Bahnschrift" panose="020B0502040204020203" pitchFamily="34" charset="0"/>
              </a:rPr>
              <a:t>view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DCE548E-A309-4960-983D-5DF671A1A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00" y="2537459"/>
            <a:ext cx="3347308" cy="3267483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ED969634-E788-47EE-B5D1-1D7E929C9CC9}"/>
              </a:ext>
            </a:extLst>
          </p:cNvPr>
          <p:cNvSpPr txBox="1"/>
          <p:nvPr/>
        </p:nvSpPr>
        <p:spPr>
          <a:xfrm>
            <a:off x="628650" y="5850661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By default data is </a:t>
            </a:r>
            <a:r>
              <a:rPr lang="sv-SE" dirty="0" err="1">
                <a:latin typeface="Bahnschrift" panose="020B0502040204020203" pitchFamily="34" charset="0"/>
              </a:rPr>
              <a:t>shown</a:t>
            </a:r>
            <a:r>
              <a:rPr lang="sv-SE" dirty="0">
                <a:latin typeface="Bahnschrift" panose="020B0502040204020203" pitchFamily="34" charset="0"/>
              </a:rPr>
              <a:t> as an </a:t>
            </a:r>
            <a:r>
              <a:rPr lang="sv-SE" dirty="0" err="1">
                <a:latin typeface="Bahnschrift" panose="020B0502040204020203" pitchFamily="34" charset="0"/>
              </a:rPr>
              <a:t>outline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7E96B01D-5CD4-4860-9163-38CFE5ACA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503" y="2845729"/>
            <a:ext cx="3503817" cy="303129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73B0D446-E63E-4804-9235-4F957D49BD57}"/>
              </a:ext>
            </a:extLst>
          </p:cNvPr>
          <p:cNvSpPr txBox="1"/>
          <p:nvPr/>
        </p:nvSpPr>
        <p:spPr>
          <a:xfrm>
            <a:off x="4666952" y="1810894"/>
            <a:ext cx="374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Change the representation to Point </a:t>
            </a:r>
            <a:r>
              <a:rPr lang="sv-SE" dirty="0" err="1">
                <a:latin typeface="Bahnschrift" panose="020B0502040204020203" pitchFamily="34" charset="0"/>
              </a:rPr>
              <a:t>Gaussian</a:t>
            </a:r>
            <a:r>
              <a:rPr lang="sv-SE" dirty="0">
                <a:latin typeface="Bahnschrift" panose="020B0502040204020203" pitchFamily="34" charset="0"/>
              </a:rPr>
              <a:t> to display the </a:t>
            </a:r>
            <a:r>
              <a:rPr lang="sv-SE" dirty="0" err="1">
                <a:latin typeface="Bahnschrift" panose="020B0502040204020203" pitchFamily="34" charset="0"/>
              </a:rPr>
              <a:t>values</a:t>
            </a:r>
            <a:r>
              <a:rPr lang="sv-SE" dirty="0">
                <a:latin typeface="Bahnschrift" panose="020B0502040204020203" pitchFamily="34" charset="0"/>
              </a:rPr>
              <a:t> in the </a:t>
            </a:r>
            <a:r>
              <a:rPr lang="sv-SE" dirty="0" err="1">
                <a:latin typeface="Bahnschrift" panose="020B0502040204020203" pitchFamily="34" charset="0"/>
              </a:rPr>
              <a:t>grid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096D4E0F-D67E-4F50-BC9E-9AF08089A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389" y="3281128"/>
            <a:ext cx="3466932" cy="33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59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8D6B628-B273-4DF7-BAD3-87C633D6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colors</a:t>
            </a:r>
            <a:endParaRPr lang="en-US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EC816FB3-981F-4DCF-9ACC-6D051E0F764A}"/>
              </a:ext>
            </a:extLst>
          </p:cNvPr>
          <p:cNvSpPr txBox="1"/>
          <p:nvPr/>
        </p:nvSpPr>
        <p:spPr>
          <a:xfrm>
            <a:off x="628650" y="1210074"/>
            <a:ext cx="3743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The CSV </a:t>
            </a:r>
            <a:r>
              <a:rPr lang="sv-SE" dirty="0" err="1">
                <a:latin typeface="Bahnschrift" panose="020B0502040204020203" pitchFamily="34" charset="0"/>
              </a:rPr>
              <a:t>file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contained</a:t>
            </a:r>
            <a:r>
              <a:rPr lang="sv-SE" dirty="0">
                <a:latin typeface="Bahnschrift" panose="020B0502040204020203" pitchFamily="34" charset="0"/>
              </a:rPr>
              <a:t> an S </a:t>
            </a:r>
            <a:r>
              <a:rPr lang="sv-SE" dirty="0" err="1">
                <a:latin typeface="Bahnschrift" panose="020B0502040204020203" pitchFamily="34" charset="0"/>
              </a:rPr>
              <a:t>column</a:t>
            </a:r>
            <a:r>
              <a:rPr lang="sv-SE" dirty="0">
                <a:latin typeface="Bahnschrift" panose="020B0502040204020203" pitchFamily="34" charset="0"/>
              </a:rPr>
              <a:t> of </a:t>
            </a:r>
            <a:r>
              <a:rPr lang="sv-SE" dirty="0" err="1">
                <a:latin typeface="Bahnschrift" panose="020B0502040204020203" pitchFamily="34" charset="0"/>
              </a:rPr>
              <a:t>values</a:t>
            </a:r>
            <a:r>
              <a:rPr lang="sv-SE" dirty="0">
                <a:latin typeface="Bahnschrift" panose="020B0502040204020203" pitchFamily="34" charset="0"/>
              </a:rPr>
              <a:t>. To display </a:t>
            </a:r>
            <a:r>
              <a:rPr lang="sv-SE" dirty="0" err="1">
                <a:latin typeface="Bahnschrift" panose="020B0502040204020203" pitchFamily="34" charset="0"/>
              </a:rPr>
              <a:t>these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using</a:t>
            </a:r>
            <a:r>
              <a:rPr lang="sv-SE" dirty="0">
                <a:latin typeface="Bahnschrift" panose="020B0502040204020203" pitchFamily="34" charset="0"/>
              </a:rPr>
              <a:t> a color </a:t>
            </a:r>
            <a:r>
              <a:rPr lang="sv-SE" dirty="0" err="1">
                <a:latin typeface="Bahnschrift" panose="020B0502040204020203" pitchFamily="34" charset="0"/>
              </a:rPr>
              <a:t>scale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need</a:t>
            </a:r>
            <a:r>
              <a:rPr lang="sv-SE" dirty="0">
                <a:latin typeface="Bahnschrift" panose="020B0502040204020203" pitchFamily="34" charset="0"/>
              </a:rPr>
              <a:t> to </a:t>
            </a:r>
            <a:r>
              <a:rPr lang="sv-SE" dirty="0" err="1">
                <a:latin typeface="Bahnschrift" panose="020B0502040204020203" pitchFamily="34" charset="0"/>
              </a:rPr>
              <a:t>select</a:t>
            </a:r>
            <a:r>
              <a:rPr lang="sv-SE" dirty="0">
                <a:latin typeface="Bahnschrift" panose="020B0502040204020203" pitchFamily="34" charset="0"/>
              </a:rPr>
              <a:t> the data </a:t>
            </a:r>
            <a:r>
              <a:rPr lang="sv-SE" dirty="0" err="1">
                <a:latin typeface="Bahnschrift" panose="020B0502040204020203" pitchFamily="34" charset="0"/>
              </a:rPr>
              <a:t>field</a:t>
            </a:r>
            <a:r>
              <a:rPr lang="sv-SE" dirty="0">
                <a:latin typeface="Bahnschrift" panose="020B0502040204020203" pitchFamily="34" charset="0"/>
              </a:rPr>
              <a:t> in the Coloring </a:t>
            </a:r>
            <a:r>
              <a:rPr lang="sv-SE" dirty="0" err="1">
                <a:latin typeface="Bahnschrift" panose="020B0502040204020203" pitchFamily="34" charset="0"/>
              </a:rPr>
              <a:t>section</a:t>
            </a:r>
            <a:r>
              <a:rPr lang="sv-SE" dirty="0">
                <a:latin typeface="Bahnschrift" panose="020B0502040204020203" pitchFamily="34" charset="0"/>
              </a:rPr>
              <a:t>: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D0818E05-AC4E-46F8-BD00-DF16E38CD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10074"/>
            <a:ext cx="3734321" cy="800212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CFAEB737-603C-400A-8368-48173A29B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082" y="3045637"/>
            <a:ext cx="5413078" cy="343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95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7F5CB5D-7499-4D22-9A7D-B1BA171F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Changing</a:t>
            </a:r>
            <a:r>
              <a:rPr lang="sv-SE" dirty="0"/>
              <a:t> color </a:t>
            </a:r>
            <a:r>
              <a:rPr lang="sv-SE" dirty="0" err="1"/>
              <a:t>scale</a:t>
            </a:r>
            <a:endParaRPr lang="en-US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BF3D1E85-EE48-481B-88A4-FA4228DA4AB1}"/>
              </a:ext>
            </a:extLst>
          </p:cNvPr>
          <p:cNvSpPr txBox="1"/>
          <p:nvPr/>
        </p:nvSpPr>
        <p:spPr>
          <a:xfrm>
            <a:off x="628650" y="1210074"/>
            <a:ext cx="374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Changing</a:t>
            </a:r>
            <a:r>
              <a:rPr lang="sv-SE" dirty="0">
                <a:latin typeface="Bahnschrift" panose="020B0502040204020203" pitchFamily="34" charset="0"/>
              </a:rPr>
              <a:t> color </a:t>
            </a:r>
            <a:r>
              <a:rPr lang="sv-SE" dirty="0" err="1">
                <a:latin typeface="Bahnschrift" panose="020B0502040204020203" pitchFamily="34" charset="0"/>
              </a:rPr>
              <a:t>scale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be </a:t>
            </a:r>
            <a:r>
              <a:rPr lang="sv-SE" dirty="0" err="1">
                <a:latin typeface="Bahnschrift" panose="020B0502040204020203" pitchFamily="34" charset="0"/>
              </a:rPr>
              <a:t>done</a:t>
            </a:r>
            <a:r>
              <a:rPr lang="sv-SE" dirty="0">
                <a:latin typeface="Bahnschrift" panose="020B0502040204020203" pitchFamily="34" charset="0"/>
              </a:rPr>
              <a:t> by </a:t>
            </a:r>
            <a:r>
              <a:rPr lang="sv-SE" dirty="0" err="1">
                <a:latin typeface="Bahnschrift" panose="020B0502040204020203" pitchFamily="34" charset="0"/>
              </a:rPr>
              <a:t>selecting</a:t>
            </a:r>
            <a:r>
              <a:rPr lang="sv-SE" dirty="0">
                <a:latin typeface="Bahnschrift" panose="020B0502040204020203" pitchFamily="34" charset="0"/>
              </a:rPr>
              <a:t> the folder </a:t>
            </a:r>
            <a:r>
              <a:rPr lang="sv-SE" dirty="0" err="1">
                <a:latin typeface="Bahnschrift" panose="020B0502040204020203" pitchFamily="34" charset="0"/>
              </a:rPr>
              <a:t>with</a:t>
            </a:r>
            <a:r>
              <a:rPr lang="sv-SE" dirty="0">
                <a:latin typeface="Bahnschrift" panose="020B0502040204020203" pitchFamily="34" charset="0"/>
              </a:rPr>
              <a:t> a </a:t>
            </a:r>
            <a:r>
              <a:rPr lang="sv-SE" dirty="0" err="1">
                <a:latin typeface="Bahnschrift" panose="020B0502040204020203" pitchFamily="34" charset="0"/>
              </a:rPr>
              <a:t>heart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463C171-0F19-4202-BDE2-B3232881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2208294"/>
            <a:ext cx="3734321" cy="800212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7B0F364B-FBF3-4F11-B136-48BB3CCEEEA0}"/>
              </a:ext>
            </a:extLst>
          </p:cNvPr>
          <p:cNvSpPr/>
          <p:nvPr/>
        </p:nvSpPr>
        <p:spPr>
          <a:xfrm>
            <a:off x="3512820" y="2683409"/>
            <a:ext cx="434340" cy="3999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A05C8D24-75AC-4145-85A4-E8827EAF1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300" y="3285113"/>
            <a:ext cx="5913120" cy="3302058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67776A6E-F9FA-4426-A92A-03A6EEB6D7C5}"/>
              </a:ext>
            </a:extLst>
          </p:cNvPr>
          <p:cNvSpPr txBox="1"/>
          <p:nvPr/>
        </p:nvSpPr>
        <p:spPr>
          <a:xfrm>
            <a:off x="4771502" y="2260240"/>
            <a:ext cx="374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A </a:t>
            </a:r>
            <a:r>
              <a:rPr lang="sv-SE" dirty="0" err="1">
                <a:latin typeface="Bahnschrift" panose="020B0502040204020203" pitchFamily="34" charset="0"/>
              </a:rPr>
              <a:t>selection</a:t>
            </a:r>
            <a:r>
              <a:rPr lang="sv-SE" dirty="0">
                <a:latin typeface="Bahnschrift" panose="020B0502040204020203" pitchFamily="34" charset="0"/>
              </a:rPr>
              <a:t> of color </a:t>
            </a:r>
            <a:r>
              <a:rPr lang="sv-SE" dirty="0" err="1">
                <a:latin typeface="Bahnschrift" panose="020B0502040204020203" pitchFamily="34" charset="0"/>
              </a:rPr>
              <a:t>scales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are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displayed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r>
              <a:rPr lang="sv-SE" dirty="0" err="1">
                <a:latin typeface="Bahnschrift" panose="020B0502040204020203" pitchFamily="34" charset="0"/>
              </a:rPr>
              <a:t>Select</a:t>
            </a:r>
            <a:r>
              <a:rPr lang="sv-SE" dirty="0">
                <a:latin typeface="Bahnschrift" panose="020B0502040204020203" pitchFamily="34" charset="0"/>
              </a:rPr>
              <a:t> a color </a:t>
            </a:r>
            <a:r>
              <a:rPr lang="sv-SE" dirty="0" err="1">
                <a:latin typeface="Bahnschrift" panose="020B0502040204020203" pitchFamily="34" charset="0"/>
              </a:rPr>
              <a:t>map</a:t>
            </a:r>
            <a:r>
              <a:rPr lang="sv-SE" dirty="0">
                <a:latin typeface="Bahnschrift" panose="020B0502040204020203" pitchFamily="34" charset="0"/>
              </a:rPr>
              <a:t> and </a:t>
            </a:r>
            <a:r>
              <a:rPr lang="sv-SE" dirty="0" err="1">
                <a:latin typeface="Bahnschrift" panose="020B0502040204020203" pitchFamily="34" charset="0"/>
              </a:rPr>
              <a:t>click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Apply</a:t>
            </a:r>
            <a:r>
              <a:rPr lang="sv-SE" dirty="0">
                <a:latin typeface="Bahnschrift" panose="020B0502040204020203" pitchFamily="34" charset="0"/>
              </a:rPr>
              <a:t> to </a:t>
            </a:r>
            <a:r>
              <a:rPr lang="sv-SE" dirty="0" err="1">
                <a:latin typeface="Bahnschrift" panose="020B0502040204020203" pitchFamily="34" charset="0"/>
              </a:rPr>
              <a:t>change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0384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5463246-4062-4AD7-AB7A-4D2C6771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Changing</a:t>
            </a:r>
            <a:r>
              <a:rPr lang="sv-SE" dirty="0"/>
              <a:t> color </a:t>
            </a:r>
            <a:r>
              <a:rPr lang="sv-SE" dirty="0" err="1"/>
              <a:t>scale</a:t>
            </a:r>
            <a:endParaRPr lang="en-US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13E49A1D-4B52-4E69-BCD7-F2DCB92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313823"/>
            <a:ext cx="7696200" cy="48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66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7F5CB5D-7499-4D22-9A7D-B1BA171F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Changing</a:t>
            </a:r>
            <a:r>
              <a:rPr lang="sv-SE" dirty="0"/>
              <a:t> color </a:t>
            </a:r>
            <a:r>
              <a:rPr lang="sv-SE" dirty="0" err="1"/>
              <a:t>scale</a:t>
            </a:r>
            <a:endParaRPr lang="en-US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BF3D1E85-EE48-481B-88A4-FA4228DA4AB1}"/>
              </a:ext>
            </a:extLst>
          </p:cNvPr>
          <p:cNvSpPr txBox="1"/>
          <p:nvPr/>
        </p:nvSpPr>
        <p:spPr>
          <a:xfrm>
            <a:off x="628650" y="1210074"/>
            <a:ext cx="3743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The </a:t>
            </a:r>
            <a:r>
              <a:rPr lang="sv-SE" dirty="0" err="1">
                <a:latin typeface="Bahnschrift" panose="020B0502040204020203" pitchFamily="34" charset="0"/>
              </a:rPr>
              <a:t>selected</a:t>
            </a:r>
            <a:r>
              <a:rPr lang="sv-SE" dirty="0">
                <a:latin typeface="Bahnschrift" panose="020B0502040204020203" pitchFamily="34" charset="0"/>
              </a:rPr>
              <a:t> color </a:t>
            </a:r>
            <a:r>
              <a:rPr lang="sv-SE" dirty="0" err="1">
                <a:latin typeface="Bahnschrift" panose="020B0502040204020203" pitchFamily="34" charset="0"/>
              </a:rPr>
              <a:t>scale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be </a:t>
            </a:r>
            <a:r>
              <a:rPr lang="sv-SE" dirty="0" err="1">
                <a:latin typeface="Bahnschrift" panose="020B0502040204020203" pitchFamily="34" charset="0"/>
              </a:rPr>
              <a:t>edited</a:t>
            </a:r>
            <a:r>
              <a:rPr lang="sv-SE" dirty="0">
                <a:latin typeface="Bahnschrift" panose="020B0502040204020203" pitchFamily="34" charset="0"/>
              </a:rPr>
              <a:t> by </a:t>
            </a:r>
            <a:r>
              <a:rPr lang="sv-SE" dirty="0" err="1">
                <a:latin typeface="Bahnschrift" panose="020B0502040204020203" pitchFamily="34" charset="0"/>
              </a:rPr>
              <a:t>clicking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b="1" dirty="0">
                <a:latin typeface="Bahnschrift" panose="020B0502040204020203" pitchFamily="34" charset="0"/>
              </a:rPr>
              <a:t>Edit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button</a:t>
            </a:r>
            <a:endParaRPr lang="sv-SE" dirty="0">
              <a:latin typeface="Bahnschrift" panose="020B0502040204020203" pitchFamily="34" charset="0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463C171-0F19-4202-BDE2-B3232881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2208294"/>
            <a:ext cx="3734321" cy="800212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7B0F364B-FBF3-4F11-B136-48BB3CCEEEA0}"/>
              </a:ext>
            </a:extLst>
          </p:cNvPr>
          <p:cNvSpPr/>
          <p:nvPr/>
        </p:nvSpPr>
        <p:spPr>
          <a:xfrm>
            <a:off x="739140" y="2659380"/>
            <a:ext cx="1638300" cy="3540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67776A6E-F9FA-4426-A92A-03A6EEB6D7C5}"/>
              </a:ext>
            </a:extLst>
          </p:cNvPr>
          <p:cNvSpPr txBox="1"/>
          <p:nvPr/>
        </p:nvSpPr>
        <p:spPr>
          <a:xfrm>
            <a:off x="628650" y="4096660"/>
            <a:ext cx="374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A </a:t>
            </a:r>
            <a:r>
              <a:rPr lang="sv-SE" dirty="0" err="1">
                <a:latin typeface="Bahnschrift" panose="020B0502040204020203" pitchFamily="34" charset="0"/>
              </a:rPr>
              <a:t>selection</a:t>
            </a:r>
            <a:r>
              <a:rPr lang="sv-SE" dirty="0">
                <a:latin typeface="Bahnschrift" panose="020B0502040204020203" pitchFamily="34" charset="0"/>
              </a:rPr>
              <a:t> of color </a:t>
            </a:r>
            <a:r>
              <a:rPr lang="sv-SE" dirty="0" err="1">
                <a:latin typeface="Bahnschrift" panose="020B0502040204020203" pitchFamily="34" charset="0"/>
              </a:rPr>
              <a:t>scales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are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displayed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r>
              <a:rPr lang="sv-SE" dirty="0" err="1">
                <a:latin typeface="Bahnschrift" panose="020B0502040204020203" pitchFamily="34" charset="0"/>
              </a:rPr>
              <a:t>Select</a:t>
            </a:r>
            <a:r>
              <a:rPr lang="sv-SE" dirty="0">
                <a:latin typeface="Bahnschrift" panose="020B0502040204020203" pitchFamily="34" charset="0"/>
              </a:rPr>
              <a:t> a color </a:t>
            </a:r>
            <a:r>
              <a:rPr lang="sv-SE" dirty="0" err="1">
                <a:latin typeface="Bahnschrift" panose="020B0502040204020203" pitchFamily="34" charset="0"/>
              </a:rPr>
              <a:t>map</a:t>
            </a:r>
            <a:r>
              <a:rPr lang="sv-SE" dirty="0">
                <a:latin typeface="Bahnschrift" panose="020B0502040204020203" pitchFamily="34" charset="0"/>
              </a:rPr>
              <a:t> and </a:t>
            </a:r>
            <a:r>
              <a:rPr lang="sv-SE" dirty="0" err="1">
                <a:latin typeface="Bahnschrift" panose="020B0502040204020203" pitchFamily="34" charset="0"/>
              </a:rPr>
              <a:t>click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Apply</a:t>
            </a:r>
            <a:r>
              <a:rPr lang="sv-SE" dirty="0">
                <a:latin typeface="Bahnschrift" panose="020B0502040204020203" pitchFamily="34" charset="0"/>
              </a:rPr>
              <a:t> to </a:t>
            </a:r>
            <a:r>
              <a:rPr lang="sv-SE" dirty="0" err="1">
                <a:latin typeface="Bahnschrift" panose="020B0502040204020203" pitchFamily="34" charset="0"/>
              </a:rPr>
              <a:t>change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3DD7EBD1-40CB-4929-9616-87930109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257" y="0"/>
            <a:ext cx="2930093" cy="6858000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EC18E6D2-F68C-4804-9D1D-8DDE06A01BEC}"/>
              </a:ext>
            </a:extLst>
          </p:cNvPr>
          <p:cNvSpPr txBox="1"/>
          <p:nvPr/>
        </p:nvSpPr>
        <p:spPr>
          <a:xfrm>
            <a:off x="6084570" y="1807785"/>
            <a:ext cx="219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Transparency</a:t>
            </a:r>
            <a:r>
              <a:rPr lang="sv-SE" dirty="0">
                <a:latin typeface="Bahnschrift" panose="020B0502040204020203" pitchFamily="34" charset="0"/>
              </a:rPr>
              <a:t> transfer </a:t>
            </a:r>
            <a:r>
              <a:rPr lang="sv-SE" dirty="0" err="1">
                <a:latin typeface="Bahnschrift" panose="020B0502040204020203" pitchFamily="34" charset="0"/>
              </a:rPr>
              <a:t>function</a:t>
            </a:r>
            <a:endParaRPr lang="sv-SE" dirty="0">
              <a:latin typeface="Bahnschrift" panose="020B0502040204020203" pitchFamily="34" charset="0"/>
            </a:endParaRP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F84E78E2-5758-4C7B-943D-F5F0CC84386F}"/>
              </a:ext>
            </a:extLst>
          </p:cNvPr>
          <p:cNvSpPr txBox="1"/>
          <p:nvPr/>
        </p:nvSpPr>
        <p:spPr>
          <a:xfrm>
            <a:off x="6084570" y="3188910"/>
            <a:ext cx="219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Color transfer </a:t>
            </a:r>
            <a:r>
              <a:rPr lang="sv-SE" dirty="0" err="1">
                <a:latin typeface="Bahnschrift" panose="020B0502040204020203" pitchFamily="34" charset="0"/>
              </a:rPr>
              <a:t>function</a:t>
            </a:r>
            <a:endParaRPr lang="sv-SE" dirty="0">
              <a:latin typeface="Bahnschrift" panose="020B0502040204020203" pitchFamily="34" charset="0"/>
            </a:endParaRP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40C17E43-F4A7-41E6-B93D-6115C080B891}"/>
              </a:ext>
            </a:extLst>
          </p:cNvPr>
          <p:cNvSpPr/>
          <p:nvPr/>
        </p:nvSpPr>
        <p:spPr>
          <a:xfrm>
            <a:off x="5715000" y="1559848"/>
            <a:ext cx="2560320" cy="13205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2968D521-71A9-4031-877B-5A01432604E5}"/>
              </a:ext>
            </a:extLst>
          </p:cNvPr>
          <p:cNvSpPr/>
          <p:nvPr/>
        </p:nvSpPr>
        <p:spPr>
          <a:xfrm>
            <a:off x="5715000" y="2967469"/>
            <a:ext cx="2560320" cy="2214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73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7F5CB5D-7499-4D22-9A7D-B1BA171F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Changing</a:t>
            </a:r>
            <a:r>
              <a:rPr lang="sv-SE" dirty="0"/>
              <a:t> the legend</a:t>
            </a:r>
            <a:endParaRPr lang="en-US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BF3D1E85-EE48-481B-88A4-FA4228DA4AB1}"/>
              </a:ext>
            </a:extLst>
          </p:cNvPr>
          <p:cNvSpPr txBox="1"/>
          <p:nvPr/>
        </p:nvSpPr>
        <p:spPr>
          <a:xfrm>
            <a:off x="628650" y="1202552"/>
            <a:ext cx="374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The color </a:t>
            </a:r>
            <a:r>
              <a:rPr lang="sv-SE" dirty="0" err="1">
                <a:latin typeface="Bahnschrift" panose="020B0502040204020203" pitchFamily="34" charset="0"/>
              </a:rPr>
              <a:t>scale</a:t>
            </a:r>
            <a:r>
              <a:rPr lang="sv-SE" dirty="0">
                <a:latin typeface="Bahnschrift" panose="020B0502040204020203" pitchFamily="34" charset="0"/>
              </a:rPr>
              <a:t> legend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be </a:t>
            </a:r>
            <a:r>
              <a:rPr lang="sv-SE" dirty="0" err="1">
                <a:latin typeface="Bahnschrift" panose="020B0502040204020203" pitchFamily="34" charset="0"/>
              </a:rPr>
              <a:t>changed</a:t>
            </a:r>
            <a:r>
              <a:rPr lang="sv-SE" dirty="0">
                <a:latin typeface="Bahnschrift" panose="020B0502040204020203" pitchFamily="34" charset="0"/>
              </a:rPr>
              <a:t> by </a:t>
            </a:r>
            <a:r>
              <a:rPr lang="sv-SE" dirty="0" err="1">
                <a:latin typeface="Bahnschrift" panose="020B0502040204020203" pitchFamily="34" charset="0"/>
              </a:rPr>
              <a:t>selected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button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with</a:t>
            </a:r>
            <a:r>
              <a:rPr lang="sv-SE" dirty="0">
                <a:latin typeface="Bahnschrift" panose="020B0502040204020203" pitchFamily="34" charset="0"/>
              </a:rPr>
              <a:t> an </a:t>
            </a:r>
            <a:r>
              <a:rPr lang="sv-SE" b="1" dirty="0">
                <a:latin typeface="Bahnschrift" panose="020B0502040204020203" pitchFamily="34" charset="0"/>
              </a:rPr>
              <a:t>e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463C171-0F19-4202-BDE2-B3232881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19203"/>
            <a:ext cx="3734321" cy="800212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7B0F364B-FBF3-4F11-B136-48BB3CCEEEA0}"/>
              </a:ext>
            </a:extLst>
          </p:cNvPr>
          <p:cNvSpPr/>
          <p:nvPr/>
        </p:nvSpPr>
        <p:spPr>
          <a:xfrm>
            <a:off x="4114800" y="2665373"/>
            <a:ext cx="457200" cy="3540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67776A6E-F9FA-4426-A92A-03A6EEB6D7C5}"/>
              </a:ext>
            </a:extLst>
          </p:cNvPr>
          <p:cNvSpPr txBox="1"/>
          <p:nvPr/>
        </p:nvSpPr>
        <p:spPr>
          <a:xfrm>
            <a:off x="2179747" y="4477083"/>
            <a:ext cx="2840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Setting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label</a:t>
            </a:r>
            <a:r>
              <a:rPr lang="sv-SE" dirty="0">
                <a:latin typeface="Bahnschrift" panose="020B0502040204020203" pitchFamily="34" charset="0"/>
              </a:rPr>
              <a:t> format </a:t>
            </a:r>
            <a:r>
              <a:rPr lang="sv-SE" dirty="0" err="1">
                <a:latin typeface="Bahnschrift" panose="020B0502040204020203" pitchFamily="34" charset="0"/>
              </a:rPr>
              <a:t>using</a:t>
            </a:r>
            <a:r>
              <a:rPr lang="sv-SE" dirty="0">
                <a:latin typeface="Bahnschrift" panose="020B0502040204020203" pitchFamily="34" charset="0"/>
              </a:rPr>
              <a:t> format strings 6 </a:t>
            </a:r>
            <a:r>
              <a:rPr lang="sv-SE" dirty="0" err="1">
                <a:latin typeface="Bahnschrift" panose="020B0502040204020203" pitchFamily="34" charset="0"/>
              </a:rPr>
              <a:t>characters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wide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with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one</a:t>
            </a:r>
            <a:r>
              <a:rPr lang="sv-SE" dirty="0">
                <a:latin typeface="Bahnschrift" panose="020B0502040204020203" pitchFamily="34" charset="0"/>
              </a:rPr>
              <a:t> decimal in </a:t>
            </a:r>
            <a:r>
              <a:rPr lang="sv-SE" dirty="0" err="1">
                <a:latin typeface="Bahnschrift" panose="020B0502040204020203" pitchFamily="34" charset="0"/>
              </a:rPr>
              <a:t>fixed</a:t>
            </a:r>
            <a:r>
              <a:rPr lang="sv-SE" dirty="0">
                <a:latin typeface="Bahnschrift" panose="020B0502040204020203" pitchFamily="34" charset="0"/>
              </a:rPr>
              <a:t> format.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7B2483B1-9F4D-4FD6-AC40-0D3575F0C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0"/>
          <a:stretch/>
        </p:blipFill>
        <p:spPr>
          <a:xfrm>
            <a:off x="5319082" y="102870"/>
            <a:ext cx="3702676" cy="6652260"/>
          </a:xfrm>
          <a:prstGeom prst="rect">
            <a:avLst/>
          </a:prstGeom>
        </p:spPr>
      </p:pic>
      <p:sp>
        <p:nvSpPr>
          <p:cNvPr id="16" name="Rektangel 15">
            <a:extLst>
              <a:ext uri="{FF2B5EF4-FFF2-40B4-BE49-F238E27FC236}">
                <a16:creationId xmlns:a16="http://schemas.microsoft.com/office/drawing/2014/main" id="{280BECBA-9184-42A8-AF67-3EA6F7209C64}"/>
              </a:ext>
            </a:extLst>
          </p:cNvPr>
          <p:cNvSpPr/>
          <p:nvPr/>
        </p:nvSpPr>
        <p:spPr>
          <a:xfrm>
            <a:off x="6240780" y="4448453"/>
            <a:ext cx="822960" cy="3540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F8243784-89FC-48A6-8DCB-5583B4C8090B}"/>
              </a:ext>
            </a:extLst>
          </p:cNvPr>
          <p:cNvSpPr/>
          <p:nvPr/>
        </p:nvSpPr>
        <p:spPr>
          <a:xfrm>
            <a:off x="6240780" y="5601791"/>
            <a:ext cx="822960" cy="3540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48E725E3-EC0B-42BB-8C32-7DBF989EE8F0}"/>
              </a:ext>
            </a:extLst>
          </p:cNvPr>
          <p:cNvSpPr/>
          <p:nvPr/>
        </p:nvSpPr>
        <p:spPr>
          <a:xfrm>
            <a:off x="8610600" y="102870"/>
            <a:ext cx="411158" cy="3540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FBF6402E-6E50-4E30-B9B3-3F4842E71807}"/>
              </a:ext>
            </a:extLst>
          </p:cNvPr>
          <p:cNvSpPr txBox="1"/>
          <p:nvPr/>
        </p:nvSpPr>
        <p:spPr>
          <a:xfrm>
            <a:off x="6461761" y="456912"/>
            <a:ext cx="255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Click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gear</a:t>
            </a:r>
            <a:r>
              <a:rPr lang="sv-SE" dirty="0">
                <a:latin typeface="Bahnschrift" panose="020B0502040204020203" pitchFamily="34" charset="0"/>
              </a:rPr>
              <a:t> to show </a:t>
            </a:r>
            <a:r>
              <a:rPr lang="sv-SE" dirty="0" err="1">
                <a:latin typeface="Bahnschrift" panose="020B0502040204020203" pitchFamily="34" charset="0"/>
              </a:rPr>
              <a:t>advanced</a:t>
            </a:r>
            <a:r>
              <a:rPr lang="sv-SE" dirty="0">
                <a:latin typeface="Bahnschrift" panose="020B0502040204020203" pitchFamily="34" charset="0"/>
              </a:rPr>
              <a:t> options.</a:t>
            </a:r>
          </a:p>
        </p:txBody>
      </p:sp>
      <p:pic>
        <p:nvPicPr>
          <p:cNvPr id="22" name="Bildobjekt 21">
            <a:extLst>
              <a:ext uri="{FF2B5EF4-FFF2-40B4-BE49-F238E27FC236}">
                <a16:creationId xmlns:a16="http://schemas.microsoft.com/office/drawing/2014/main" id="{FFC94A46-CDDC-4659-A95D-A13E3E0F0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09" y="3567325"/>
            <a:ext cx="1476581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11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8A3658F-5575-43C7-9D3C-5656D0B3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Basic </a:t>
            </a:r>
            <a:r>
              <a:rPr lang="sv-SE" dirty="0" err="1"/>
              <a:t>concept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EB4B2FB-53F5-427E-A145-5F23AB0DE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Visualisation</a:t>
            </a:r>
            <a:r>
              <a:rPr lang="sv-SE" dirty="0"/>
              <a:t> </a:t>
            </a:r>
            <a:r>
              <a:rPr lang="sv-SE" dirty="0" err="1"/>
              <a:t>application</a:t>
            </a:r>
            <a:r>
              <a:rPr lang="sv-SE" dirty="0"/>
              <a:t> </a:t>
            </a:r>
            <a:r>
              <a:rPr lang="sv-SE" dirty="0" err="1"/>
              <a:t>developmed</a:t>
            </a:r>
            <a:r>
              <a:rPr lang="sv-SE" dirty="0"/>
              <a:t> by </a:t>
            </a:r>
            <a:r>
              <a:rPr lang="sv-SE" dirty="0" err="1"/>
              <a:t>KitWare</a:t>
            </a:r>
            <a:endParaRPr lang="sv-SE" dirty="0"/>
          </a:p>
          <a:p>
            <a:r>
              <a:rPr lang="sv-SE" dirty="0" err="1"/>
              <a:t>Uses</a:t>
            </a:r>
            <a:r>
              <a:rPr lang="sv-SE" dirty="0"/>
              <a:t> the </a:t>
            </a:r>
            <a:r>
              <a:rPr lang="sv-SE" dirty="0" err="1"/>
              <a:t>Visualisation</a:t>
            </a:r>
            <a:r>
              <a:rPr lang="sv-SE" dirty="0"/>
              <a:t> </a:t>
            </a:r>
            <a:r>
              <a:rPr lang="sv-SE" dirty="0" err="1"/>
              <a:t>ToolKit</a:t>
            </a:r>
            <a:r>
              <a:rPr lang="sv-SE" dirty="0"/>
              <a:t> (VTK) as </a:t>
            </a:r>
            <a:r>
              <a:rPr lang="sv-SE" dirty="0" err="1"/>
              <a:t>foundation</a:t>
            </a:r>
            <a:endParaRPr lang="sv-SE" dirty="0"/>
          </a:p>
          <a:p>
            <a:r>
              <a:rPr lang="sv-SE" dirty="0" err="1"/>
              <a:t>Uses</a:t>
            </a:r>
            <a:r>
              <a:rPr lang="sv-SE" dirty="0"/>
              <a:t> a </a:t>
            </a:r>
            <a:r>
              <a:rPr lang="sv-SE" dirty="0" err="1"/>
              <a:t>flow</a:t>
            </a:r>
            <a:r>
              <a:rPr lang="sv-SE" dirty="0"/>
              <a:t> </a:t>
            </a:r>
            <a:r>
              <a:rPr lang="sv-SE" dirty="0" err="1"/>
              <a:t>concept</a:t>
            </a:r>
            <a:r>
              <a:rPr lang="sv-SE" dirty="0"/>
              <a:t> for generating </a:t>
            </a:r>
            <a:r>
              <a:rPr lang="sv-SE" dirty="0" err="1"/>
              <a:t>visualisations</a:t>
            </a:r>
            <a:endParaRPr lang="en-US" dirty="0"/>
          </a:p>
        </p:txBody>
      </p:sp>
      <p:sp>
        <p:nvSpPr>
          <p:cNvPr id="4" name="Rektangel: rundade hörn 3">
            <a:extLst>
              <a:ext uri="{FF2B5EF4-FFF2-40B4-BE49-F238E27FC236}">
                <a16:creationId xmlns:a16="http://schemas.microsoft.com/office/drawing/2014/main" id="{683A28AF-734F-467F-A56D-2AADF853DCA9}"/>
              </a:ext>
            </a:extLst>
          </p:cNvPr>
          <p:cNvSpPr/>
          <p:nvPr/>
        </p:nvSpPr>
        <p:spPr>
          <a:xfrm>
            <a:off x="1314450" y="4404361"/>
            <a:ext cx="1333500" cy="487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Source</a:t>
            </a:r>
            <a:endParaRPr lang="en-US" dirty="0"/>
          </a:p>
        </p:txBody>
      </p:sp>
      <p:sp>
        <p:nvSpPr>
          <p:cNvPr id="5" name="Rektangel: rundade hörn 4">
            <a:extLst>
              <a:ext uri="{FF2B5EF4-FFF2-40B4-BE49-F238E27FC236}">
                <a16:creationId xmlns:a16="http://schemas.microsoft.com/office/drawing/2014/main" id="{D0259E41-64E4-42B2-BABA-930994636BD3}"/>
              </a:ext>
            </a:extLst>
          </p:cNvPr>
          <p:cNvSpPr/>
          <p:nvPr/>
        </p:nvSpPr>
        <p:spPr>
          <a:xfrm>
            <a:off x="3013710" y="4404361"/>
            <a:ext cx="1333500" cy="487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Filter</a:t>
            </a:r>
            <a:endParaRPr lang="en-US" dirty="0"/>
          </a:p>
        </p:txBody>
      </p:sp>
      <p:sp>
        <p:nvSpPr>
          <p:cNvPr id="6" name="Rektangel: rundade hörn 5">
            <a:extLst>
              <a:ext uri="{FF2B5EF4-FFF2-40B4-BE49-F238E27FC236}">
                <a16:creationId xmlns:a16="http://schemas.microsoft.com/office/drawing/2014/main" id="{DCB9B9E2-7134-42E8-A62D-63DDE7064E0A}"/>
              </a:ext>
            </a:extLst>
          </p:cNvPr>
          <p:cNvSpPr/>
          <p:nvPr/>
        </p:nvSpPr>
        <p:spPr>
          <a:xfrm>
            <a:off x="4712970" y="4404361"/>
            <a:ext cx="1333500" cy="487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Filter</a:t>
            </a:r>
            <a:endParaRPr lang="en-US" dirty="0"/>
          </a:p>
        </p:txBody>
      </p:sp>
      <p:sp>
        <p:nvSpPr>
          <p:cNvPr id="7" name="Rektangel: rundade hörn 6">
            <a:extLst>
              <a:ext uri="{FF2B5EF4-FFF2-40B4-BE49-F238E27FC236}">
                <a16:creationId xmlns:a16="http://schemas.microsoft.com/office/drawing/2014/main" id="{CF2C6CBF-6B59-40C8-AF2C-3FEEF028D4AE}"/>
              </a:ext>
            </a:extLst>
          </p:cNvPr>
          <p:cNvSpPr/>
          <p:nvPr/>
        </p:nvSpPr>
        <p:spPr>
          <a:xfrm>
            <a:off x="6412230" y="4404360"/>
            <a:ext cx="1333500" cy="487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cxnSp>
        <p:nvCxnSpPr>
          <p:cNvPr id="21" name="Rak pilkoppling 20">
            <a:extLst>
              <a:ext uri="{FF2B5EF4-FFF2-40B4-BE49-F238E27FC236}">
                <a16:creationId xmlns:a16="http://schemas.microsoft.com/office/drawing/2014/main" id="{25E12B27-C1A8-496B-A78E-1B5300D90848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647950" y="4648201"/>
            <a:ext cx="3657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ak pilkoppling 21">
            <a:extLst>
              <a:ext uri="{FF2B5EF4-FFF2-40B4-BE49-F238E27FC236}">
                <a16:creationId xmlns:a16="http://schemas.microsoft.com/office/drawing/2014/main" id="{CC456616-CEB7-44F0-A88B-F614E7D21F7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347210" y="4648201"/>
            <a:ext cx="3657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k pilkoppling 24">
            <a:extLst>
              <a:ext uri="{FF2B5EF4-FFF2-40B4-BE49-F238E27FC236}">
                <a16:creationId xmlns:a16="http://schemas.microsoft.com/office/drawing/2014/main" id="{23741C2E-F7F7-4180-BA19-2C8ED924F92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6046470" y="4648200"/>
            <a:ext cx="36576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ktangel: rundade hörn 28">
            <a:extLst>
              <a:ext uri="{FF2B5EF4-FFF2-40B4-BE49-F238E27FC236}">
                <a16:creationId xmlns:a16="http://schemas.microsoft.com/office/drawing/2014/main" id="{275BD630-7761-43EF-B062-16A3134394AC}"/>
              </a:ext>
            </a:extLst>
          </p:cNvPr>
          <p:cNvSpPr/>
          <p:nvPr/>
        </p:nvSpPr>
        <p:spPr>
          <a:xfrm>
            <a:off x="3013710" y="5189222"/>
            <a:ext cx="1333500" cy="487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Filter</a:t>
            </a:r>
            <a:endParaRPr lang="en-US" dirty="0"/>
          </a:p>
        </p:txBody>
      </p:sp>
      <p:cxnSp>
        <p:nvCxnSpPr>
          <p:cNvPr id="31" name="Koppling: vinklad 30">
            <a:extLst>
              <a:ext uri="{FF2B5EF4-FFF2-40B4-BE49-F238E27FC236}">
                <a16:creationId xmlns:a16="http://schemas.microsoft.com/office/drawing/2014/main" id="{5CFBECCE-8E6F-4F00-B05B-BC17E5C6548E}"/>
              </a:ext>
            </a:extLst>
          </p:cNvPr>
          <p:cNvCxnSpPr>
            <a:stCxn id="4" idx="3"/>
            <a:endCxn id="29" idx="1"/>
          </p:cNvCxnSpPr>
          <p:nvPr/>
        </p:nvCxnSpPr>
        <p:spPr>
          <a:xfrm>
            <a:off x="2647950" y="4648201"/>
            <a:ext cx="365760" cy="78486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Koppling: vinklad 31">
            <a:extLst>
              <a:ext uri="{FF2B5EF4-FFF2-40B4-BE49-F238E27FC236}">
                <a16:creationId xmlns:a16="http://schemas.microsoft.com/office/drawing/2014/main" id="{F722B11E-9505-413F-A2FC-2D8CF64024CE}"/>
              </a:ext>
            </a:extLst>
          </p:cNvPr>
          <p:cNvCxnSpPr>
            <a:cxnSpLocks/>
            <a:stCxn id="29" idx="3"/>
            <a:endCxn id="7" idx="2"/>
          </p:cNvCxnSpPr>
          <p:nvPr/>
        </p:nvCxnSpPr>
        <p:spPr>
          <a:xfrm flipV="1">
            <a:off x="4347210" y="4892039"/>
            <a:ext cx="2731770" cy="54102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342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158F5A1-089A-4382-9276-7D3D3254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Using</a:t>
            </a:r>
            <a:r>
              <a:rPr lang="sv-SE" dirty="0"/>
              <a:t> filters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scalar</a:t>
            </a:r>
            <a:r>
              <a:rPr lang="sv-SE" dirty="0"/>
              <a:t> data</a:t>
            </a:r>
            <a:endParaRPr lang="en-US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E0C65C6-7123-49C0-9494-710A0C426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45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2B1E134-ABA7-4E4E-A609-B512F12E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Common filters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C224BFE-B1BC-4C2D-B1E8-37159390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07" y="3338347"/>
            <a:ext cx="5951451" cy="652485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C6CF8D68-E44B-43F0-BDF6-30558C8518BD}"/>
              </a:ext>
            </a:extLst>
          </p:cNvPr>
          <p:cNvSpPr txBox="1"/>
          <p:nvPr/>
        </p:nvSpPr>
        <p:spPr>
          <a:xfrm>
            <a:off x="276998" y="4210383"/>
            <a:ext cx="2194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latin typeface="Bahnschrift" panose="020B0502040204020203" pitchFamily="34" charset="0"/>
              </a:rPr>
              <a:t>Calculator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r>
              <a:rPr lang="sv-SE" dirty="0" err="1">
                <a:latin typeface="Bahnschrift" panose="020B0502040204020203" pitchFamily="34" charset="0"/>
              </a:rPr>
              <a:t>Computes</a:t>
            </a:r>
            <a:r>
              <a:rPr lang="sv-SE" dirty="0">
                <a:latin typeface="Bahnschrift" panose="020B0502040204020203" pitchFamily="34" charset="0"/>
              </a:rPr>
              <a:t> new </a:t>
            </a:r>
            <a:r>
              <a:rPr lang="sv-SE" dirty="0" err="1">
                <a:latin typeface="Bahnschrift" panose="020B0502040204020203" pitchFamily="34" charset="0"/>
              </a:rPr>
              <a:t>fields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based</a:t>
            </a:r>
            <a:r>
              <a:rPr lang="sv-SE" dirty="0">
                <a:latin typeface="Bahnschrift" panose="020B0502040204020203" pitchFamily="34" charset="0"/>
              </a:rPr>
              <a:t> on </a:t>
            </a:r>
            <a:r>
              <a:rPr lang="sv-SE" dirty="0" err="1">
                <a:latin typeface="Bahnschrift" panose="020B0502040204020203" pitchFamily="34" charset="0"/>
              </a:rPr>
              <a:t>existing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fields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A77E6134-EBA1-4509-8D74-1018F9064908}"/>
              </a:ext>
            </a:extLst>
          </p:cNvPr>
          <p:cNvSpPr txBox="1"/>
          <p:nvPr/>
        </p:nvSpPr>
        <p:spPr>
          <a:xfrm>
            <a:off x="564129" y="2009320"/>
            <a:ext cx="2125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latin typeface="Bahnschrift" panose="020B0502040204020203" pitchFamily="34" charset="0"/>
              </a:rPr>
              <a:t>Contour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r>
              <a:rPr lang="sv-SE" dirty="0" err="1">
                <a:latin typeface="Bahnschrift" panose="020B0502040204020203" pitchFamily="34" charset="0"/>
              </a:rPr>
              <a:t>Creates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contour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lines</a:t>
            </a:r>
            <a:r>
              <a:rPr lang="sv-SE" dirty="0">
                <a:latin typeface="Bahnschrift" panose="020B0502040204020203" pitchFamily="34" charset="0"/>
              </a:rPr>
              <a:t> or </a:t>
            </a:r>
            <a:r>
              <a:rPr lang="sv-SE" dirty="0" err="1">
                <a:latin typeface="Bahnschrift" panose="020B0502040204020203" pitchFamily="34" charset="0"/>
              </a:rPr>
              <a:t>surfaces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6694DDD9-23F8-4888-A142-D55BC7FD4B56}"/>
              </a:ext>
            </a:extLst>
          </p:cNvPr>
          <p:cNvSpPr txBox="1"/>
          <p:nvPr/>
        </p:nvSpPr>
        <p:spPr>
          <a:xfrm>
            <a:off x="2059473" y="4210383"/>
            <a:ext cx="2113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latin typeface="Bahnschrift" panose="020B0502040204020203" pitchFamily="34" charset="0"/>
              </a:rPr>
              <a:t>Clip</a:t>
            </a:r>
            <a:r>
              <a:rPr lang="sv-SE" dirty="0">
                <a:latin typeface="Bahnschrift" panose="020B0502040204020203" pitchFamily="34" charset="0"/>
              </a:rPr>
              <a:t>. Clips the data at a </a:t>
            </a:r>
            <a:r>
              <a:rPr lang="sv-SE" dirty="0" err="1">
                <a:latin typeface="Bahnschrift" panose="020B0502040204020203" pitchFamily="34" charset="0"/>
              </a:rPr>
              <a:t>certain</a:t>
            </a:r>
            <a:r>
              <a:rPr lang="sv-SE" dirty="0">
                <a:latin typeface="Bahnschrift" panose="020B0502040204020203" pitchFamily="34" charset="0"/>
              </a:rPr>
              <a:t> plane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78886905-4E3A-41C8-96D0-D30EFE22B257}"/>
              </a:ext>
            </a:extLst>
          </p:cNvPr>
          <p:cNvSpPr txBox="1"/>
          <p:nvPr/>
        </p:nvSpPr>
        <p:spPr>
          <a:xfrm>
            <a:off x="2595037" y="2009320"/>
            <a:ext cx="157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latin typeface="Bahnschrift" panose="020B0502040204020203" pitchFamily="34" charset="0"/>
              </a:rPr>
              <a:t>Slice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r>
              <a:rPr lang="sv-SE" dirty="0" err="1">
                <a:latin typeface="Bahnschrift" panose="020B0502040204020203" pitchFamily="34" charset="0"/>
              </a:rPr>
              <a:t>Create</a:t>
            </a:r>
            <a:r>
              <a:rPr lang="sv-SE" dirty="0">
                <a:latin typeface="Bahnschrift" panose="020B0502040204020203" pitchFamily="34" charset="0"/>
              </a:rPr>
              <a:t> a slice plane.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CD87C12B-6B42-4A5A-8FE3-EE9FA7CC38EE}"/>
              </a:ext>
            </a:extLst>
          </p:cNvPr>
          <p:cNvSpPr txBox="1"/>
          <p:nvPr/>
        </p:nvSpPr>
        <p:spPr>
          <a:xfrm>
            <a:off x="4068259" y="2028242"/>
            <a:ext cx="1865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latin typeface="Bahnschrift" panose="020B0502040204020203" pitchFamily="34" charset="0"/>
              </a:rPr>
              <a:t>Threshold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r>
              <a:rPr lang="sv-SE" dirty="0" err="1">
                <a:latin typeface="Bahnschrift" panose="020B0502040204020203" pitchFamily="34" charset="0"/>
              </a:rPr>
              <a:t>Extracts</a:t>
            </a:r>
            <a:r>
              <a:rPr lang="sv-SE" dirty="0">
                <a:latin typeface="Bahnschrift" panose="020B0502040204020203" pitchFamily="34" charset="0"/>
              </a:rPr>
              <a:t> data for a </a:t>
            </a:r>
            <a:r>
              <a:rPr lang="sv-SE" dirty="0" err="1">
                <a:latin typeface="Bahnschrift" panose="020B0502040204020203" pitchFamily="34" charset="0"/>
              </a:rPr>
              <a:t>certain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criteria</a:t>
            </a:r>
            <a:endParaRPr lang="sv-SE" dirty="0">
              <a:latin typeface="Bahnschrift" panose="020B0502040204020203" pitchFamily="34" charset="0"/>
            </a:endParaRP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C0AE3D1D-2105-4254-B7BB-02A5EE97DFE5}"/>
              </a:ext>
            </a:extLst>
          </p:cNvPr>
          <p:cNvSpPr txBox="1"/>
          <p:nvPr/>
        </p:nvSpPr>
        <p:spPr>
          <a:xfrm>
            <a:off x="4197192" y="4210192"/>
            <a:ext cx="2039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latin typeface="Bahnschrift" panose="020B0502040204020203" pitchFamily="34" charset="0"/>
              </a:rPr>
              <a:t>Subset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r>
              <a:rPr lang="sv-SE" dirty="0" err="1">
                <a:latin typeface="Bahnschrift" panose="020B0502040204020203" pitchFamily="34" charset="0"/>
              </a:rPr>
              <a:t>Extracts</a:t>
            </a:r>
            <a:r>
              <a:rPr lang="sv-SE" dirty="0">
                <a:latin typeface="Bahnschrift" panose="020B0502040204020203" pitchFamily="34" charset="0"/>
              </a:rPr>
              <a:t> a </a:t>
            </a:r>
            <a:r>
              <a:rPr lang="sv-SE" dirty="0" err="1">
                <a:latin typeface="Bahnschrift" panose="020B0502040204020203" pitchFamily="34" charset="0"/>
              </a:rPr>
              <a:t>sub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grid</a:t>
            </a:r>
            <a:r>
              <a:rPr lang="sv-SE" dirty="0">
                <a:latin typeface="Bahnschrift" panose="020B0502040204020203" pitchFamily="34" charset="0"/>
              </a:rPr>
              <a:t> of the data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C8448516-921C-47EF-84C4-DF195ACBDBC9}"/>
              </a:ext>
            </a:extLst>
          </p:cNvPr>
          <p:cNvSpPr txBox="1"/>
          <p:nvPr/>
        </p:nvSpPr>
        <p:spPr>
          <a:xfrm>
            <a:off x="6039114" y="4210192"/>
            <a:ext cx="2039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latin typeface="Bahnschrift" panose="020B0502040204020203" pitchFamily="34" charset="0"/>
              </a:rPr>
              <a:t>Stream</a:t>
            </a:r>
            <a:r>
              <a:rPr lang="sv-SE" b="1" dirty="0">
                <a:latin typeface="Bahnschrift" panose="020B0502040204020203" pitchFamily="34" charset="0"/>
              </a:rPr>
              <a:t> </a:t>
            </a:r>
            <a:r>
              <a:rPr lang="sv-SE" b="1" dirty="0" err="1">
                <a:latin typeface="Bahnschrift" panose="020B0502040204020203" pitchFamily="34" charset="0"/>
              </a:rPr>
              <a:t>tracer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r>
              <a:rPr lang="sv-SE" dirty="0" err="1">
                <a:latin typeface="Bahnschrift" panose="020B0502040204020203" pitchFamily="34" charset="0"/>
              </a:rPr>
              <a:t>Generate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glyphs</a:t>
            </a:r>
            <a:r>
              <a:rPr lang="sv-SE" dirty="0">
                <a:latin typeface="Bahnschrift" panose="020B0502040204020203" pitchFamily="34" charset="0"/>
              </a:rPr>
              <a:t> at data </a:t>
            </a:r>
            <a:r>
              <a:rPr lang="sv-SE" dirty="0" err="1">
                <a:latin typeface="Bahnschrift" panose="020B0502040204020203" pitchFamily="34" charset="0"/>
              </a:rPr>
              <a:t>points</a:t>
            </a:r>
            <a:r>
              <a:rPr lang="sv-SE" dirty="0"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8DB03ACD-FF4A-476E-A21D-886C51B30FDC}"/>
              </a:ext>
            </a:extLst>
          </p:cNvPr>
          <p:cNvSpPr txBox="1"/>
          <p:nvPr/>
        </p:nvSpPr>
        <p:spPr>
          <a:xfrm>
            <a:off x="5551909" y="2009320"/>
            <a:ext cx="2039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latin typeface="Bahnschrift" panose="020B0502040204020203" pitchFamily="34" charset="0"/>
              </a:rPr>
              <a:t>Glyph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r>
              <a:rPr lang="sv-SE" dirty="0" err="1">
                <a:latin typeface="Bahnschrift" panose="020B0502040204020203" pitchFamily="34" charset="0"/>
              </a:rPr>
              <a:t>Generate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glyphs</a:t>
            </a:r>
            <a:r>
              <a:rPr lang="sv-SE" dirty="0">
                <a:latin typeface="Bahnschrift" panose="020B0502040204020203" pitchFamily="34" charset="0"/>
              </a:rPr>
              <a:t> at data </a:t>
            </a:r>
            <a:r>
              <a:rPr lang="sv-SE" dirty="0" err="1">
                <a:latin typeface="Bahnschrift" panose="020B0502040204020203" pitchFamily="34" charset="0"/>
              </a:rPr>
              <a:t>points</a:t>
            </a:r>
            <a:r>
              <a:rPr lang="sv-SE" dirty="0"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5DCC015D-39E2-4DD6-9C5B-4671DE9A156D}"/>
              </a:ext>
            </a:extLst>
          </p:cNvPr>
          <p:cNvSpPr txBox="1"/>
          <p:nvPr/>
        </p:nvSpPr>
        <p:spPr>
          <a:xfrm>
            <a:off x="7005294" y="3067502"/>
            <a:ext cx="2039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latin typeface="Bahnschrift" panose="020B0502040204020203" pitchFamily="34" charset="0"/>
              </a:rPr>
              <a:t>Warp by </a:t>
            </a:r>
            <a:r>
              <a:rPr lang="sv-SE" b="1" dirty="0" err="1">
                <a:latin typeface="Bahnschrift" panose="020B0502040204020203" pitchFamily="34" charset="0"/>
              </a:rPr>
              <a:t>vector</a:t>
            </a:r>
            <a:r>
              <a:rPr lang="sv-SE" dirty="0">
                <a:latin typeface="Bahnschrift" panose="020B0502040204020203" pitchFamily="34" charset="0"/>
              </a:rPr>
              <a:t>. Warps data </a:t>
            </a:r>
            <a:r>
              <a:rPr lang="sv-SE" dirty="0" err="1">
                <a:latin typeface="Bahnschrift" panose="020B0502040204020203" pitchFamily="34" charset="0"/>
              </a:rPr>
              <a:t>mesh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with</a:t>
            </a:r>
            <a:r>
              <a:rPr lang="sv-SE" dirty="0">
                <a:latin typeface="Bahnschrift" panose="020B0502040204020203" pitchFamily="34" charset="0"/>
              </a:rPr>
              <a:t> a </a:t>
            </a:r>
            <a:r>
              <a:rPr lang="sv-SE" dirty="0" err="1">
                <a:latin typeface="Bahnschrift" panose="020B0502040204020203" pitchFamily="34" charset="0"/>
              </a:rPr>
              <a:t>vector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field</a:t>
            </a:r>
            <a:endParaRPr lang="sv-SE" dirty="0">
              <a:latin typeface="Bahnschrift" panose="020B0502040204020203" pitchFamily="34" charset="0"/>
            </a:endParaRPr>
          </a:p>
        </p:txBody>
      </p:sp>
      <p:cxnSp>
        <p:nvCxnSpPr>
          <p:cNvPr id="15" name="Rak koppling 14">
            <a:extLst>
              <a:ext uri="{FF2B5EF4-FFF2-40B4-BE49-F238E27FC236}">
                <a16:creationId xmlns:a16="http://schemas.microsoft.com/office/drawing/2014/main" id="{440EF175-ED31-4888-9D52-17C28EFACB16}"/>
              </a:ext>
            </a:extLst>
          </p:cNvPr>
          <p:cNvCxnSpPr>
            <a:stCxn id="6" idx="2"/>
          </p:cNvCxnSpPr>
          <p:nvPr/>
        </p:nvCxnSpPr>
        <p:spPr>
          <a:xfrm>
            <a:off x="1626906" y="2932650"/>
            <a:ext cx="217134" cy="40569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k koppling 15">
            <a:extLst>
              <a:ext uri="{FF2B5EF4-FFF2-40B4-BE49-F238E27FC236}">
                <a16:creationId xmlns:a16="http://schemas.microsoft.com/office/drawing/2014/main" id="{ECE4FE9C-818B-4BFD-87CB-50341A79F2DB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222617" y="2655651"/>
            <a:ext cx="161568" cy="6826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koppling 19">
            <a:extLst>
              <a:ext uri="{FF2B5EF4-FFF2-40B4-BE49-F238E27FC236}">
                <a16:creationId xmlns:a16="http://schemas.microsoft.com/office/drawing/2014/main" id="{9AEB58D4-A496-4877-888B-7197B1C0CB83}"/>
              </a:ext>
            </a:extLst>
          </p:cNvPr>
          <p:cNvCxnSpPr>
            <a:cxnSpLocks/>
          </p:cNvCxnSpPr>
          <p:nvPr/>
        </p:nvCxnSpPr>
        <p:spPr>
          <a:xfrm flipV="1">
            <a:off x="2494991" y="3990834"/>
            <a:ext cx="194693" cy="2763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k koppling 23">
            <a:extLst>
              <a:ext uri="{FF2B5EF4-FFF2-40B4-BE49-F238E27FC236}">
                <a16:creationId xmlns:a16="http://schemas.microsoft.com/office/drawing/2014/main" id="{C9D36738-A004-4CE8-B687-3AB54E53FB7A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1305271" y="3990832"/>
            <a:ext cx="68794" cy="2195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ak koppling 27">
            <a:extLst>
              <a:ext uri="{FF2B5EF4-FFF2-40B4-BE49-F238E27FC236}">
                <a16:creationId xmlns:a16="http://schemas.microsoft.com/office/drawing/2014/main" id="{FE707112-5B65-45BE-8377-D98680EEE783}"/>
              </a:ext>
            </a:extLst>
          </p:cNvPr>
          <p:cNvCxnSpPr>
            <a:cxnSpLocks/>
          </p:cNvCxnSpPr>
          <p:nvPr/>
        </p:nvCxnSpPr>
        <p:spPr>
          <a:xfrm flipH="1">
            <a:off x="4587240" y="3893820"/>
            <a:ext cx="76184" cy="31637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koppling 32">
            <a:extLst>
              <a:ext uri="{FF2B5EF4-FFF2-40B4-BE49-F238E27FC236}">
                <a16:creationId xmlns:a16="http://schemas.microsoft.com/office/drawing/2014/main" id="{2841280F-DB26-4BD4-9349-F407ABFEAA8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873733" y="2942111"/>
            <a:ext cx="258122" cy="39623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ak koppling 35">
            <a:extLst>
              <a:ext uri="{FF2B5EF4-FFF2-40B4-BE49-F238E27FC236}">
                <a16:creationId xmlns:a16="http://schemas.microsoft.com/office/drawing/2014/main" id="{962C5DC6-9C6A-4A1E-9744-7FCE958638A0}"/>
              </a:ext>
            </a:extLst>
          </p:cNvPr>
          <p:cNvCxnSpPr>
            <a:cxnSpLocks/>
          </p:cNvCxnSpPr>
          <p:nvPr/>
        </p:nvCxnSpPr>
        <p:spPr>
          <a:xfrm flipH="1">
            <a:off x="5318760" y="2942111"/>
            <a:ext cx="720355" cy="44816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ak koppling 38">
            <a:extLst>
              <a:ext uri="{FF2B5EF4-FFF2-40B4-BE49-F238E27FC236}">
                <a16:creationId xmlns:a16="http://schemas.microsoft.com/office/drawing/2014/main" id="{DB064BCC-0821-457A-8473-ECCA1121F1BC}"/>
              </a:ext>
            </a:extLst>
          </p:cNvPr>
          <p:cNvCxnSpPr>
            <a:cxnSpLocks/>
          </p:cNvCxnSpPr>
          <p:nvPr/>
        </p:nvCxnSpPr>
        <p:spPr>
          <a:xfrm flipH="1" flipV="1">
            <a:off x="5934041" y="3984678"/>
            <a:ext cx="429462" cy="2255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ak koppling 41">
            <a:extLst>
              <a:ext uri="{FF2B5EF4-FFF2-40B4-BE49-F238E27FC236}">
                <a16:creationId xmlns:a16="http://schemas.microsoft.com/office/drawing/2014/main" id="{11BB4F4B-E911-43E9-950C-718073CA7B54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736080" y="3529167"/>
            <a:ext cx="269214" cy="11313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630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EAAE09-C12B-433D-972D-82613B29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Glyph</a:t>
            </a:r>
            <a:r>
              <a:rPr lang="sv-SE" dirty="0"/>
              <a:t> </a:t>
            </a:r>
            <a:r>
              <a:rPr lang="sv-SE" dirty="0" err="1"/>
              <a:t>cloud</a:t>
            </a:r>
            <a:endParaRPr lang="en-US" dirty="0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81E9AF4-6B25-4732-8120-BE0E31CD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436" y="1008414"/>
            <a:ext cx="1505086" cy="855833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14737AB9-27D1-4BBC-9E99-C7F368A811A6}"/>
              </a:ext>
            </a:extLst>
          </p:cNvPr>
          <p:cNvSpPr txBox="1"/>
          <p:nvPr/>
        </p:nvSpPr>
        <p:spPr>
          <a:xfrm>
            <a:off x="5165303" y="270829"/>
            <a:ext cx="2947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need</a:t>
            </a:r>
            <a:r>
              <a:rPr lang="sv-SE" dirty="0">
                <a:latin typeface="Bahnschrift" panose="020B0502040204020203" pitchFamily="34" charset="0"/>
              </a:rPr>
              <a:t> to </a:t>
            </a:r>
            <a:r>
              <a:rPr lang="sv-SE" dirty="0" err="1">
                <a:latin typeface="Bahnschrift" panose="020B0502040204020203" pitchFamily="34" charset="0"/>
              </a:rPr>
              <a:t>turn</a:t>
            </a:r>
            <a:r>
              <a:rPr lang="sv-SE" dirty="0">
                <a:latin typeface="Bahnschrift" panose="020B0502040204020203" pitchFamily="34" charset="0"/>
              </a:rPr>
              <a:t> off the </a:t>
            </a:r>
            <a:r>
              <a:rPr lang="sv-SE" dirty="0" err="1">
                <a:latin typeface="Bahnschrift" panose="020B0502040204020203" pitchFamily="34" charset="0"/>
              </a:rPr>
              <a:t>TableToStructuredGrid</a:t>
            </a:r>
            <a:endParaRPr lang="sv-SE" dirty="0">
              <a:latin typeface="Bahnschrift" panose="020B0502040204020203" pitchFamily="34" charset="0"/>
            </a:endParaRP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0C3669F7-19A5-465E-90F1-DBE568BE6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935" y="997541"/>
            <a:ext cx="1524207" cy="866706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C1F460DD-D37E-42B5-9566-19B7A8BB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020" y="2069061"/>
            <a:ext cx="5173980" cy="4788939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16C96CEB-E5C8-49F9-BFC1-4AFC69741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056088"/>
            <a:ext cx="3905795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43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Exercise</a:t>
            </a:r>
            <a:endParaRPr lang="en-US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Play </a:t>
            </a:r>
            <a:r>
              <a:rPr lang="sv-SE" dirty="0" err="1"/>
              <a:t>with</a:t>
            </a:r>
            <a:r>
              <a:rPr lang="sv-SE" dirty="0"/>
              <a:t> the parameters to </a:t>
            </a:r>
            <a:r>
              <a:rPr lang="sv-SE" dirty="0" err="1"/>
              <a:t>see</a:t>
            </a:r>
            <a:r>
              <a:rPr lang="sv-SE" dirty="0"/>
              <a:t> </a:t>
            </a:r>
            <a:r>
              <a:rPr lang="sv-SE" dirty="0" err="1"/>
              <a:t>how</a:t>
            </a:r>
            <a:r>
              <a:rPr lang="sv-SE" dirty="0"/>
              <a:t> it </a:t>
            </a:r>
            <a:r>
              <a:rPr lang="sv-SE" dirty="0" err="1"/>
              <a:t>affects</a:t>
            </a:r>
            <a:r>
              <a:rPr lang="sv-SE" dirty="0"/>
              <a:t> the </a:t>
            </a:r>
            <a:r>
              <a:rPr lang="sv-SE" dirty="0" err="1"/>
              <a:t>visualisation</a:t>
            </a:r>
            <a:r>
              <a:rPr lang="sv-SE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650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EAAE09-C12B-433D-972D-82613B29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Tresholding</a:t>
            </a:r>
            <a:r>
              <a:rPr lang="sv-SE" dirty="0"/>
              <a:t> data</a:t>
            </a:r>
            <a:endParaRPr lang="en-US" dirty="0"/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597ADD7C-CAAF-430A-9903-1AB354D59162}"/>
              </a:ext>
            </a:extLst>
          </p:cNvPr>
          <p:cNvSpPr txBox="1"/>
          <p:nvPr/>
        </p:nvSpPr>
        <p:spPr>
          <a:xfrm>
            <a:off x="628650" y="1269063"/>
            <a:ext cx="21941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want</a:t>
            </a:r>
            <a:r>
              <a:rPr lang="sv-SE" dirty="0">
                <a:latin typeface="Bahnschrift" panose="020B0502040204020203" pitchFamily="34" charset="0"/>
              </a:rPr>
              <a:t> to limit data in the </a:t>
            </a:r>
            <a:r>
              <a:rPr lang="sv-SE" dirty="0" err="1">
                <a:latin typeface="Bahnschrift" panose="020B0502040204020203" pitchFamily="34" charset="0"/>
              </a:rPr>
              <a:t>glyph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visualisation</a:t>
            </a:r>
            <a:r>
              <a:rPr lang="sv-SE" dirty="0">
                <a:latin typeface="Bahnschrift" panose="020B0502040204020203" pitchFamily="34" charset="0"/>
              </a:rPr>
              <a:t>. </a:t>
            </a:r>
          </a:p>
          <a:p>
            <a:endParaRPr lang="sv-SE" dirty="0">
              <a:latin typeface="Bahnschrift" panose="020B0502040204020203" pitchFamily="34" charset="0"/>
            </a:endParaRPr>
          </a:p>
          <a:p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Create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following</a:t>
            </a:r>
            <a:r>
              <a:rPr lang="sv-SE" dirty="0">
                <a:latin typeface="Bahnschrift" panose="020B0502040204020203" pitchFamily="34" charset="0"/>
              </a:rPr>
              <a:t> pipeline</a:t>
            </a:r>
          </a:p>
          <a:p>
            <a:endParaRPr lang="sv-SE" dirty="0">
              <a:latin typeface="Bahnschrift" panose="020B0502040204020203" pitchFamily="34" charset="0"/>
            </a:endParaRPr>
          </a:p>
          <a:p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use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b="1" dirty="0" err="1">
                <a:latin typeface="Bahnschrift" panose="020B0502040204020203" pitchFamily="34" charset="0"/>
              </a:rPr>
              <a:t>Delete</a:t>
            </a:r>
            <a:r>
              <a:rPr lang="sv-SE" dirty="0">
                <a:latin typeface="Bahnschrift" panose="020B0502040204020203" pitchFamily="34" charset="0"/>
              </a:rPr>
              <a:t> to </a:t>
            </a:r>
            <a:r>
              <a:rPr lang="sv-SE" dirty="0" err="1">
                <a:latin typeface="Bahnschrift" panose="020B0502040204020203" pitchFamily="34" charset="0"/>
              </a:rPr>
              <a:t>remote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existing</a:t>
            </a:r>
            <a:r>
              <a:rPr lang="sv-SE" dirty="0">
                <a:latin typeface="Bahnschrift" panose="020B0502040204020203" pitchFamily="34" charset="0"/>
              </a:rPr>
              <a:t> filters and </a:t>
            </a:r>
            <a:r>
              <a:rPr lang="sv-SE" dirty="0" err="1">
                <a:latin typeface="Bahnschrift" panose="020B0502040204020203" pitchFamily="34" charset="0"/>
              </a:rPr>
              <a:t>apply</a:t>
            </a:r>
            <a:endParaRPr lang="sv-SE" dirty="0">
              <a:latin typeface="Bahnschrift" panose="020B0502040204020203" pitchFamily="34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1B7CF976-43A1-4553-A864-7EE2EB1FA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354" y="2103927"/>
            <a:ext cx="2067213" cy="1286054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69DA0D56-A92B-464D-8149-0E576BF61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138" y="1269063"/>
            <a:ext cx="3553321" cy="1200318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E784453F-4182-42FB-9EA5-B2AB8649C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138" y="3235879"/>
            <a:ext cx="3719256" cy="2745822"/>
          </a:xfrm>
          <a:prstGeom prst="rect">
            <a:avLst/>
          </a:prstGeom>
        </p:spPr>
      </p:pic>
      <p:cxnSp>
        <p:nvCxnSpPr>
          <p:cNvPr id="16" name="Rak koppling 15">
            <a:extLst>
              <a:ext uri="{FF2B5EF4-FFF2-40B4-BE49-F238E27FC236}">
                <a16:creationId xmlns:a16="http://schemas.microsoft.com/office/drawing/2014/main" id="{069016AE-4CC6-4815-A9F6-80AB217B9CFC}"/>
              </a:ext>
            </a:extLst>
          </p:cNvPr>
          <p:cNvCxnSpPr>
            <a:cxnSpLocks/>
          </p:cNvCxnSpPr>
          <p:nvPr/>
        </p:nvCxnSpPr>
        <p:spPr>
          <a:xfrm flipH="1">
            <a:off x="4351020" y="2103927"/>
            <a:ext cx="888119" cy="9364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k koppling 17">
            <a:extLst>
              <a:ext uri="{FF2B5EF4-FFF2-40B4-BE49-F238E27FC236}">
                <a16:creationId xmlns:a16="http://schemas.microsoft.com/office/drawing/2014/main" id="{FD057177-E94F-49AD-833D-73F79FA7CFE8}"/>
              </a:ext>
            </a:extLst>
          </p:cNvPr>
          <p:cNvCxnSpPr>
            <a:cxnSpLocks/>
          </p:cNvCxnSpPr>
          <p:nvPr/>
        </p:nvCxnSpPr>
        <p:spPr>
          <a:xfrm>
            <a:off x="4076700" y="3235879"/>
            <a:ext cx="1162438" cy="8955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750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D3EA6AB-BA62-40B3-8250-D28EFF90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Thresholding</a:t>
            </a:r>
            <a:r>
              <a:rPr lang="sv-SE" dirty="0"/>
              <a:t> data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18D3616-F760-4AC2-B900-A535352D5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71" y="994091"/>
            <a:ext cx="6034639" cy="55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33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2B2BDB9D-3130-4AD2-B122-4E826589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Flow</a:t>
            </a:r>
            <a:r>
              <a:rPr lang="sv-SE" dirty="0"/>
              <a:t> in ParaView</a:t>
            </a:r>
            <a:endParaRPr lang="en-US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24C5863B-BAED-4C16-95E2-34BE4219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436" y="1922060"/>
            <a:ext cx="5114104" cy="3270951"/>
          </a:xfrm>
          <a:prstGeom prst="rect">
            <a:avLst/>
          </a:prstGeom>
        </p:spPr>
      </p:pic>
      <p:grpSp>
        <p:nvGrpSpPr>
          <p:cNvPr id="30" name="Grupp 29">
            <a:extLst>
              <a:ext uri="{FF2B5EF4-FFF2-40B4-BE49-F238E27FC236}">
                <a16:creationId xmlns:a16="http://schemas.microsoft.com/office/drawing/2014/main" id="{95475174-E196-4166-BFF7-8F977349B4ED}"/>
              </a:ext>
            </a:extLst>
          </p:cNvPr>
          <p:cNvGrpSpPr/>
          <p:nvPr/>
        </p:nvGrpSpPr>
        <p:grpSpPr>
          <a:xfrm>
            <a:off x="3268980" y="3680460"/>
            <a:ext cx="3192780" cy="2133342"/>
            <a:chOff x="3268980" y="3680460"/>
            <a:chExt cx="3192780" cy="2133342"/>
          </a:xfrm>
        </p:grpSpPr>
        <p:sp>
          <p:nvSpPr>
            <p:cNvPr id="13" name="textruta 12">
              <a:extLst>
                <a:ext uri="{FF2B5EF4-FFF2-40B4-BE49-F238E27FC236}">
                  <a16:creationId xmlns:a16="http://schemas.microsoft.com/office/drawing/2014/main" id="{618C2ED7-E12D-4C0C-AC97-B1C1B95028FD}"/>
                </a:ext>
              </a:extLst>
            </p:cNvPr>
            <p:cNvSpPr txBox="1"/>
            <p:nvPr/>
          </p:nvSpPr>
          <p:spPr>
            <a:xfrm>
              <a:off x="4214000" y="5444470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>
                  <a:latin typeface="Bahnschrift" panose="020B0502040204020203" pitchFamily="34" charset="0"/>
                </a:rPr>
                <a:t>Filters</a:t>
              </a:r>
              <a:endParaRPr lang="en-US" b="1" dirty="0">
                <a:latin typeface="Bahnschrift" panose="020B0502040204020203" pitchFamily="34" charset="0"/>
              </a:endParaRPr>
            </a:p>
          </p:txBody>
        </p:sp>
        <p:sp>
          <p:nvSpPr>
            <p:cNvPr id="14" name="Rektangel 13">
              <a:extLst>
                <a:ext uri="{FF2B5EF4-FFF2-40B4-BE49-F238E27FC236}">
                  <a16:creationId xmlns:a16="http://schemas.microsoft.com/office/drawing/2014/main" id="{DD152716-F22E-424A-891C-7B8293F8C19E}"/>
                </a:ext>
              </a:extLst>
            </p:cNvPr>
            <p:cNvSpPr/>
            <p:nvPr/>
          </p:nvSpPr>
          <p:spPr>
            <a:xfrm>
              <a:off x="3268980" y="3680460"/>
              <a:ext cx="3192780" cy="113537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Rak koppling 14">
              <a:extLst>
                <a:ext uri="{FF2B5EF4-FFF2-40B4-BE49-F238E27FC236}">
                  <a16:creationId xmlns:a16="http://schemas.microsoft.com/office/drawing/2014/main" id="{1A42C8A7-81A9-4C97-8A44-7BC852271095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 flipH="1">
              <a:off x="4642163" y="4815835"/>
              <a:ext cx="223207" cy="62863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upp 30">
            <a:extLst>
              <a:ext uri="{FF2B5EF4-FFF2-40B4-BE49-F238E27FC236}">
                <a16:creationId xmlns:a16="http://schemas.microsoft.com/office/drawing/2014/main" id="{1BFACECC-AFF3-4246-B69C-9D258929602D}"/>
              </a:ext>
            </a:extLst>
          </p:cNvPr>
          <p:cNvGrpSpPr/>
          <p:nvPr/>
        </p:nvGrpSpPr>
        <p:grpSpPr>
          <a:xfrm>
            <a:off x="1714500" y="3124220"/>
            <a:ext cx="2002471" cy="2820108"/>
            <a:chOff x="1714500" y="3124220"/>
            <a:chExt cx="2002471" cy="2820108"/>
          </a:xfrm>
        </p:grpSpPr>
        <p:sp>
          <p:nvSpPr>
            <p:cNvPr id="20" name="Rektangel 19">
              <a:extLst>
                <a:ext uri="{FF2B5EF4-FFF2-40B4-BE49-F238E27FC236}">
                  <a16:creationId xmlns:a16="http://schemas.microsoft.com/office/drawing/2014/main" id="{CC1D483E-65C9-4C93-8F0A-CD43E4D5D57C}"/>
                </a:ext>
              </a:extLst>
            </p:cNvPr>
            <p:cNvSpPr/>
            <p:nvPr/>
          </p:nvSpPr>
          <p:spPr>
            <a:xfrm>
              <a:off x="1935480" y="3124220"/>
              <a:ext cx="533400" cy="169161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ruta 20">
              <a:extLst>
                <a:ext uri="{FF2B5EF4-FFF2-40B4-BE49-F238E27FC236}">
                  <a16:creationId xmlns:a16="http://schemas.microsoft.com/office/drawing/2014/main" id="{4391EB0B-5EBD-48FC-BC7D-08FF47F9FAB3}"/>
                </a:ext>
              </a:extLst>
            </p:cNvPr>
            <p:cNvSpPr txBox="1"/>
            <p:nvPr/>
          </p:nvSpPr>
          <p:spPr>
            <a:xfrm>
              <a:off x="1714500" y="5574996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>
                  <a:latin typeface="Bahnschrift" panose="020B0502040204020203" pitchFamily="34" charset="0"/>
                </a:rPr>
                <a:t>Visibility</a:t>
              </a:r>
              <a:r>
                <a:rPr lang="sv-SE" b="1" dirty="0">
                  <a:latin typeface="Bahnschrift" panose="020B0502040204020203" pitchFamily="34" charset="0"/>
                </a:rPr>
                <a:t> of </a:t>
              </a:r>
              <a:r>
                <a:rPr lang="sv-SE" b="1" dirty="0" err="1">
                  <a:latin typeface="Bahnschrift" panose="020B0502040204020203" pitchFamily="34" charset="0"/>
                </a:rPr>
                <a:t>object</a:t>
              </a:r>
              <a:endParaRPr lang="en-US" b="1" dirty="0">
                <a:latin typeface="Bahnschrift" panose="020B0502040204020203" pitchFamily="34" charset="0"/>
              </a:endParaRPr>
            </a:p>
          </p:txBody>
        </p:sp>
        <p:cxnSp>
          <p:nvCxnSpPr>
            <p:cNvPr id="22" name="Rak koppling 21">
              <a:extLst>
                <a:ext uri="{FF2B5EF4-FFF2-40B4-BE49-F238E27FC236}">
                  <a16:creationId xmlns:a16="http://schemas.microsoft.com/office/drawing/2014/main" id="{CD90F014-F0A8-4221-BB81-E6C35698087E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H="1" flipV="1">
              <a:off x="2202192" y="4815832"/>
              <a:ext cx="513544" cy="75916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p 28">
            <a:extLst>
              <a:ext uri="{FF2B5EF4-FFF2-40B4-BE49-F238E27FC236}">
                <a16:creationId xmlns:a16="http://schemas.microsoft.com/office/drawing/2014/main" id="{6AA43F74-3848-4E8C-A146-E8FD0F8A4785}"/>
              </a:ext>
            </a:extLst>
          </p:cNvPr>
          <p:cNvGrpSpPr/>
          <p:nvPr/>
        </p:nvGrpSpPr>
        <p:grpSpPr>
          <a:xfrm>
            <a:off x="2758440" y="3124219"/>
            <a:ext cx="4445118" cy="489448"/>
            <a:chOff x="2758440" y="3124219"/>
            <a:chExt cx="4445118" cy="489448"/>
          </a:xfrm>
        </p:grpSpPr>
        <p:sp>
          <p:nvSpPr>
            <p:cNvPr id="8" name="textruta 7">
              <a:extLst>
                <a:ext uri="{FF2B5EF4-FFF2-40B4-BE49-F238E27FC236}">
                  <a16:creationId xmlns:a16="http://schemas.microsoft.com/office/drawing/2014/main" id="{64E3ECE7-BE7C-4714-9392-9F20A6A4FB99}"/>
                </a:ext>
              </a:extLst>
            </p:cNvPr>
            <p:cNvSpPr txBox="1"/>
            <p:nvPr/>
          </p:nvSpPr>
          <p:spPr>
            <a:xfrm>
              <a:off x="5776564" y="3184277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>
                  <a:latin typeface="Bahnschrift" panose="020B0502040204020203" pitchFamily="34" charset="0"/>
                </a:rPr>
                <a:t>Source data</a:t>
              </a:r>
              <a:endParaRPr lang="en-US" b="1" dirty="0">
                <a:latin typeface="Bahnschrift" panose="020B0502040204020203" pitchFamily="34" charset="0"/>
              </a:endParaRPr>
            </a:p>
          </p:txBody>
        </p:sp>
        <p:cxnSp>
          <p:nvCxnSpPr>
            <p:cNvPr id="9" name="Rak koppling 8">
              <a:extLst>
                <a:ext uri="{FF2B5EF4-FFF2-40B4-BE49-F238E27FC236}">
                  <a16:creationId xmlns:a16="http://schemas.microsoft.com/office/drawing/2014/main" id="{9ACEF77A-F28C-4AA9-854D-E4B1A89C96A4}"/>
                </a:ext>
              </a:extLst>
            </p:cNvPr>
            <p:cNvCxnSpPr>
              <a:cxnSpLocks/>
              <a:stCxn id="8" idx="1"/>
              <a:endCxn id="25" idx="3"/>
            </p:cNvCxnSpPr>
            <p:nvPr/>
          </p:nvCxnSpPr>
          <p:spPr>
            <a:xfrm flipH="1">
              <a:off x="4808220" y="3368943"/>
              <a:ext cx="96834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ktangel 24">
              <a:extLst>
                <a:ext uri="{FF2B5EF4-FFF2-40B4-BE49-F238E27FC236}">
                  <a16:creationId xmlns:a16="http://schemas.microsoft.com/office/drawing/2014/main" id="{1B0FA833-97EC-49DA-B200-60FA08D04E60}"/>
                </a:ext>
              </a:extLst>
            </p:cNvPr>
            <p:cNvSpPr/>
            <p:nvPr/>
          </p:nvSpPr>
          <p:spPr>
            <a:xfrm>
              <a:off x="2758440" y="3124219"/>
              <a:ext cx="2049780" cy="48944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364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6A67967-7E3B-47F6-9F09-4811CBD86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Basic </a:t>
            </a:r>
            <a:r>
              <a:rPr lang="sv-SE" dirty="0" err="1"/>
              <a:t>usage</a:t>
            </a:r>
            <a:r>
              <a:rPr lang="sv-SE" dirty="0"/>
              <a:t> – Creating a source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1BD79507-4350-4BBE-AC84-66882999E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576" y="1550348"/>
            <a:ext cx="3924848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66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E128112-5A62-4837-AA4E-DAF56C84B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a Cylinder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BFAA356-CC74-4B09-95C4-2DA4C0C83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" r="4227"/>
          <a:stretch/>
        </p:blipFill>
        <p:spPr>
          <a:xfrm>
            <a:off x="784860" y="1524000"/>
            <a:ext cx="2339340" cy="4899660"/>
          </a:xfrm>
          <a:prstGeom prst="rect">
            <a:avLst/>
          </a:prstGeom>
        </p:spPr>
      </p:pic>
      <p:grpSp>
        <p:nvGrpSpPr>
          <p:cNvPr id="17" name="Grupp 16">
            <a:extLst>
              <a:ext uri="{FF2B5EF4-FFF2-40B4-BE49-F238E27FC236}">
                <a16:creationId xmlns:a16="http://schemas.microsoft.com/office/drawing/2014/main" id="{568ED023-8A01-4DDF-AB0B-31B8D0DCC8C4}"/>
              </a:ext>
            </a:extLst>
          </p:cNvPr>
          <p:cNvGrpSpPr/>
          <p:nvPr/>
        </p:nvGrpSpPr>
        <p:grpSpPr>
          <a:xfrm>
            <a:off x="1531620" y="1705997"/>
            <a:ext cx="3640514" cy="369332"/>
            <a:chOff x="1531620" y="1705997"/>
            <a:chExt cx="3640514" cy="369332"/>
          </a:xfrm>
        </p:grpSpPr>
        <p:sp>
          <p:nvSpPr>
            <p:cNvPr id="5" name="textruta 4">
              <a:extLst>
                <a:ext uri="{FF2B5EF4-FFF2-40B4-BE49-F238E27FC236}">
                  <a16:creationId xmlns:a16="http://schemas.microsoft.com/office/drawing/2014/main" id="{31E72F8F-BC8E-4569-97EB-782AC9D62FEE}"/>
                </a:ext>
              </a:extLst>
            </p:cNvPr>
            <p:cNvSpPr txBox="1"/>
            <p:nvPr/>
          </p:nvSpPr>
          <p:spPr>
            <a:xfrm>
              <a:off x="3360420" y="1705997"/>
              <a:ext cx="18117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Bahnschrift" panose="020B0502040204020203" pitchFamily="34" charset="0"/>
                </a:rPr>
                <a:t>Cylinder source</a:t>
              </a:r>
              <a:endParaRPr lang="en-US" dirty="0">
                <a:latin typeface="Bahnschrift" panose="020B0502040204020203" pitchFamily="34" charset="0"/>
              </a:endParaRPr>
            </a:p>
          </p:txBody>
        </p:sp>
        <p:cxnSp>
          <p:nvCxnSpPr>
            <p:cNvPr id="6" name="Rak koppling 5">
              <a:extLst>
                <a:ext uri="{FF2B5EF4-FFF2-40B4-BE49-F238E27FC236}">
                  <a16:creationId xmlns:a16="http://schemas.microsoft.com/office/drawing/2014/main" id="{0C354968-DABC-4855-B53E-CBFE322FE8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1620" y="1890663"/>
              <a:ext cx="18288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Bildobjekt 8">
            <a:extLst>
              <a:ext uri="{FF2B5EF4-FFF2-40B4-BE49-F238E27FC236}">
                <a16:creationId xmlns:a16="http://schemas.microsoft.com/office/drawing/2014/main" id="{86A8E1B2-74D9-42C6-B000-65C62543F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577" y="2415540"/>
            <a:ext cx="5004262" cy="3440430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2BB690A0-E477-4253-923C-655A662393CA}"/>
              </a:ext>
            </a:extLst>
          </p:cNvPr>
          <p:cNvSpPr txBox="1"/>
          <p:nvPr/>
        </p:nvSpPr>
        <p:spPr>
          <a:xfrm>
            <a:off x="5036820" y="3812589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b="1" dirty="0">
                <a:solidFill>
                  <a:schemeClr val="bg1"/>
                </a:solidFill>
                <a:latin typeface="Bahnschrift" panose="020B0502040204020203" pitchFamily="34" charset="0"/>
              </a:rPr>
              <a:t>No output!</a:t>
            </a:r>
            <a:endParaRPr lang="en-US" sz="36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16" name="Grupp 15">
            <a:extLst>
              <a:ext uri="{FF2B5EF4-FFF2-40B4-BE49-F238E27FC236}">
                <a16:creationId xmlns:a16="http://schemas.microsoft.com/office/drawing/2014/main" id="{BA1639A5-F8A9-43DD-B55B-7041A1A50EEC}"/>
              </a:ext>
            </a:extLst>
          </p:cNvPr>
          <p:cNvGrpSpPr/>
          <p:nvPr/>
        </p:nvGrpSpPr>
        <p:grpSpPr>
          <a:xfrm>
            <a:off x="784860" y="2803079"/>
            <a:ext cx="1848583" cy="1009510"/>
            <a:chOff x="784860" y="2803079"/>
            <a:chExt cx="1848583" cy="1009510"/>
          </a:xfrm>
        </p:grpSpPr>
        <p:cxnSp>
          <p:nvCxnSpPr>
            <p:cNvPr id="12" name="Rak koppling 11">
              <a:extLst>
                <a:ext uri="{FF2B5EF4-FFF2-40B4-BE49-F238E27FC236}">
                  <a16:creationId xmlns:a16="http://schemas.microsoft.com/office/drawing/2014/main" id="{4E9529F4-4375-4256-A921-18BF882D4B5C}"/>
                </a:ext>
              </a:extLst>
            </p:cNvPr>
            <p:cNvCxnSpPr>
              <a:cxnSpLocks/>
            </p:cNvCxnSpPr>
            <p:nvPr/>
          </p:nvCxnSpPr>
          <p:spPr>
            <a:xfrm>
              <a:off x="1234440" y="3172411"/>
              <a:ext cx="0" cy="64017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4BFC1BE0-2D91-47E2-8682-9FF38B1C4D0D}"/>
                </a:ext>
              </a:extLst>
            </p:cNvPr>
            <p:cNvSpPr txBox="1"/>
            <p:nvPr/>
          </p:nvSpPr>
          <p:spPr>
            <a:xfrm>
              <a:off x="784860" y="2803079"/>
              <a:ext cx="1848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latin typeface="Bahnschrift" panose="020B0502040204020203" pitchFamily="34" charset="0"/>
                </a:rPr>
                <a:t>Generate</a:t>
              </a:r>
              <a:r>
                <a:rPr lang="sv-SE" dirty="0">
                  <a:latin typeface="Bahnschrift" panose="020B0502040204020203" pitchFamily="34" charset="0"/>
                </a:rPr>
                <a:t> output</a:t>
              </a:r>
              <a:endParaRPr lang="en-US" dirty="0"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270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E128112-5A62-4837-AA4E-DAF56C84B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a Cylinder</a:t>
            </a:r>
            <a:endParaRPr lang="en-US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3BC54A89-5287-4D7D-A149-A769B2F5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62" y="2217420"/>
            <a:ext cx="8115276" cy="4155212"/>
          </a:xfrm>
          <a:prstGeom prst="rect">
            <a:avLst/>
          </a:prstGeom>
        </p:spPr>
      </p:pic>
      <p:sp>
        <p:nvSpPr>
          <p:cNvPr id="14" name="textruta 13">
            <a:extLst>
              <a:ext uri="{FF2B5EF4-FFF2-40B4-BE49-F238E27FC236}">
                <a16:creationId xmlns:a16="http://schemas.microsoft.com/office/drawing/2014/main" id="{6FFE9C08-F032-427E-A09C-1C38B5CC290D}"/>
              </a:ext>
            </a:extLst>
          </p:cNvPr>
          <p:cNvSpPr txBox="1"/>
          <p:nvPr/>
        </p:nvSpPr>
        <p:spPr>
          <a:xfrm>
            <a:off x="2804160" y="4516220"/>
            <a:ext cx="3002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No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visualisations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are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displayed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until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Apply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button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pressed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13" name="Grupp 12">
            <a:extLst>
              <a:ext uri="{FF2B5EF4-FFF2-40B4-BE49-F238E27FC236}">
                <a16:creationId xmlns:a16="http://schemas.microsoft.com/office/drawing/2014/main" id="{1E476B15-B360-4A84-B296-1CEB6DE92EE6}"/>
              </a:ext>
            </a:extLst>
          </p:cNvPr>
          <p:cNvGrpSpPr/>
          <p:nvPr/>
        </p:nvGrpSpPr>
        <p:grpSpPr>
          <a:xfrm>
            <a:off x="5120611" y="1284338"/>
            <a:ext cx="3573809" cy="646331"/>
            <a:chOff x="5120611" y="1284338"/>
            <a:chExt cx="3573809" cy="646331"/>
          </a:xfrm>
        </p:grpSpPr>
        <p:pic>
          <p:nvPicPr>
            <p:cNvPr id="10" name="Bildobjekt 9">
              <a:extLst>
                <a:ext uri="{FF2B5EF4-FFF2-40B4-BE49-F238E27FC236}">
                  <a16:creationId xmlns:a16="http://schemas.microsoft.com/office/drawing/2014/main" id="{16618C97-E2A7-4864-9362-0AA6B70C3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0611" y="1391257"/>
              <a:ext cx="419158" cy="428685"/>
            </a:xfrm>
            <a:prstGeom prst="rect">
              <a:avLst/>
            </a:prstGeom>
          </p:spPr>
        </p:pic>
        <p:sp>
          <p:nvSpPr>
            <p:cNvPr id="18" name="textruta 17">
              <a:extLst>
                <a:ext uri="{FF2B5EF4-FFF2-40B4-BE49-F238E27FC236}">
                  <a16:creationId xmlns:a16="http://schemas.microsoft.com/office/drawing/2014/main" id="{DD7027F0-75B4-4319-A42F-8E9345C3DDB7}"/>
                </a:ext>
              </a:extLst>
            </p:cNvPr>
            <p:cNvSpPr txBox="1"/>
            <p:nvPr/>
          </p:nvSpPr>
          <p:spPr>
            <a:xfrm>
              <a:off x="5692140" y="1284338"/>
              <a:ext cx="3002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 err="1">
                  <a:latin typeface="Bahnschrift" panose="020B0502040204020203" pitchFamily="34" charset="0"/>
                </a:rPr>
                <a:t>Enables</a:t>
              </a:r>
              <a:r>
                <a:rPr lang="sv-SE" dirty="0">
                  <a:latin typeface="Bahnschrift" panose="020B0502040204020203" pitchFamily="34" charset="0"/>
                </a:rPr>
                <a:t> auto-</a:t>
              </a:r>
              <a:r>
                <a:rPr lang="sv-SE" dirty="0" err="1">
                  <a:latin typeface="Bahnschrift" panose="020B0502040204020203" pitchFamily="34" charset="0"/>
                </a:rPr>
                <a:t>apply</a:t>
              </a:r>
              <a:r>
                <a:rPr lang="sv-SE" dirty="0">
                  <a:latin typeface="Bahnschrift" panose="020B0502040204020203" pitchFamily="34" charset="0"/>
                </a:rPr>
                <a:t>. </a:t>
              </a:r>
              <a:r>
                <a:rPr lang="sv-SE" dirty="0" err="1">
                  <a:latin typeface="Bahnschrift" panose="020B0502040204020203" pitchFamily="34" charset="0"/>
                </a:rPr>
                <a:t>Can</a:t>
              </a:r>
              <a:r>
                <a:rPr lang="sv-SE" dirty="0">
                  <a:latin typeface="Bahnschrift" panose="020B0502040204020203" pitchFamily="34" charset="0"/>
                </a:rPr>
                <a:t> be </a:t>
              </a:r>
              <a:r>
                <a:rPr lang="sv-SE" dirty="0" err="1">
                  <a:latin typeface="Bahnschrift" panose="020B0502040204020203" pitchFamily="34" charset="0"/>
                </a:rPr>
                <a:t>costly</a:t>
              </a:r>
              <a:r>
                <a:rPr lang="sv-SE" dirty="0">
                  <a:latin typeface="Bahnschrift" panose="020B0502040204020203" pitchFamily="34" charset="0"/>
                </a:rPr>
                <a:t> in </a:t>
              </a:r>
              <a:r>
                <a:rPr lang="sv-SE" dirty="0" err="1">
                  <a:latin typeface="Bahnschrift" panose="020B0502040204020203" pitchFamily="34" charset="0"/>
                </a:rPr>
                <a:t>some</a:t>
              </a:r>
              <a:r>
                <a:rPr lang="sv-SE" dirty="0">
                  <a:latin typeface="Bahnschrift" panose="020B0502040204020203" pitchFamily="34" charset="0"/>
                </a:rPr>
                <a:t> operations.</a:t>
              </a:r>
              <a:endParaRPr lang="en-US" dirty="0"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38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009A54-F497-42D9-8BF0-83FE6BD8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3D </a:t>
            </a:r>
            <a:r>
              <a:rPr lang="sv-SE" dirty="0" err="1"/>
              <a:t>view</a:t>
            </a:r>
            <a:r>
              <a:rPr lang="sv-SE" dirty="0"/>
              <a:t> manipulation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6E4817C-8C99-4D4F-A853-A920A83F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1859324"/>
            <a:ext cx="6080760" cy="3870018"/>
          </a:xfrm>
          <a:prstGeom prst="rect">
            <a:avLst/>
          </a:prstGeom>
        </p:spPr>
      </p:pic>
      <p:pic>
        <p:nvPicPr>
          <p:cNvPr id="6" name="Bild 5" descr="Linjepil: medsols böj med hel fyllning">
            <a:extLst>
              <a:ext uri="{FF2B5EF4-FFF2-40B4-BE49-F238E27FC236}">
                <a16:creationId xmlns:a16="http://schemas.microsoft.com/office/drawing/2014/main" id="{D5A42B0B-391D-452D-AEC7-D49B1A873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85576">
            <a:off x="1280162" y="3225927"/>
            <a:ext cx="914400" cy="914400"/>
          </a:xfrm>
          <a:prstGeom prst="rect">
            <a:avLst/>
          </a:prstGeom>
        </p:spPr>
      </p:pic>
      <p:pic>
        <p:nvPicPr>
          <p:cNvPr id="7" name="Bild 6" descr="Linjepil: medsols böj med hel fyllning">
            <a:extLst>
              <a:ext uri="{FF2B5EF4-FFF2-40B4-BE49-F238E27FC236}">
                <a16:creationId xmlns:a16="http://schemas.microsoft.com/office/drawing/2014/main" id="{92B03C97-8781-450A-BC8C-B9FDEE834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911487">
            <a:off x="4846321" y="3337132"/>
            <a:ext cx="914400" cy="914400"/>
          </a:xfrm>
          <a:prstGeom prst="rect">
            <a:avLst/>
          </a:prstGeom>
        </p:spPr>
      </p:pic>
      <p:pic>
        <p:nvPicPr>
          <p:cNvPr id="8" name="Bild 7" descr="Linjepil: medsols böj med hel fyllning">
            <a:extLst>
              <a:ext uri="{FF2B5EF4-FFF2-40B4-BE49-F238E27FC236}">
                <a16:creationId xmlns:a16="http://schemas.microsoft.com/office/drawing/2014/main" id="{7E653EEF-3839-4C84-BE13-11C251156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726593">
            <a:off x="3140347" y="4982790"/>
            <a:ext cx="914400" cy="914400"/>
          </a:xfrm>
          <a:prstGeom prst="rect">
            <a:avLst/>
          </a:prstGeom>
        </p:spPr>
      </p:pic>
      <p:pic>
        <p:nvPicPr>
          <p:cNvPr id="9" name="Bild 8" descr="Linjepil: medsols böj med hel fyllning">
            <a:extLst>
              <a:ext uri="{FF2B5EF4-FFF2-40B4-BE49-F238E27FC236}">
                <a16:creationId xmlns:a16="http://schemas.microsoft.com/office/drawing/2014/main" id="{149ABA2E-7A29-421B-9468-426B2BB5E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037561">
            <a:off x="3406141" y="1609424"/>
            <a:ext cx="914400" cy="914400"/>
          </a:xfrm>
          <a:prstGeom prst="rect">
            <a:avLst/>
          </a:prstGeom>
        </p:spPr>
      </p:pic>
      <p:pic>
        <p:nvPicPr>
          <p:cNvPr id="11" name="Bild 10" descr="Mus kontur">
            <a:extLst>
              <a:ext uri="{FF2B5EF4-FFF2-40B4-BE49-F238E27FC236}">
                <a16:creationId xmlns:a16="http://schemas.microsoft.com/office/drawing/2014/main" id="{525680BB-8F1C-48AB-8125-4E5D2EA19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2713" y="2898398"/>
            <a:ext cx="1775460" cy="1775460"/>
          </a:xfrm>
          <a:prstGeom prst="rect">
            <a:avLst/>
          </a:prstGeom>
        </p:spPr>
      </p:pic>
      <p:sp>
        <p:nvSpPr>
          <p:cNvPr id="12" name="Ellips 11">
            <a:extLst>
              <a:ext uri="{FF2B5EF4-FFF2-40B4-BE49-F238E27FC236}">
                <a16:creationId xmlns:a16="http://schemas.microsoft.com/office/drawing/2014/main" id="{E7E28F0A-8C45-4B7F-B3F6-2EC1E111C26E}"/>
              </a:ext>
            </a:extLst>
          </p:cNvPr>
          <p:cNvSpPr/>
          <p:nvPr/>
        </p:nvSpPr>
        <p:spPr>
          <a:xfrm>
            <a:off x="7458022" y="3246496"/>
            <a:ext cx="198120" cy="1981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l: höger 12">
            <a:extLst>
              <a:ext uri="{FF2B5EF4-FFF2-40B4-BE49-F238E27FC236}">
                <a16:creationId xmlns:a16="http://schemas.microsoft.com/office/drawing/2014/main" id="{5C2AD910-99AF-401A-89B7-5213178227B9}"/>
              </a:ext>
            </a:extLst>
          </p:cNvPr>
          <p:cNvSpPr/>
          <p:nvPr/>
        </p:nvSpPr>
        <p:spPr>
          <a:xfrm>
            <a:off x="8402901" y="3621231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l: höger 13">
            <a:extLst>
              <a:ext uri="{FF2B5EF4-FFF2-40B4-BE49-F238E27FC236}">
                <a16:creationId xmlns:a16="http://schemas.microsoft.com/office/drawing/2014/main" id="{A18AD6E0-85B7-43C6-9DA3-E094B3F08AB0}"/>
              </a:ext>
            </a:extLst>
          </p:cNvPr>
          <p:cNvSpPr/>
          <p:nvPr/>
        </p:nvSpPr>
        <p:spPr>
          <a:xfrm flipH="1">
            <a:off x="6810325" y="3585655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9517CDA2-B8D2-48AF-BDD3-94F62E5BBADD}"/>
              </a:ext>
            </a:extLst>
          </p:cNvPr>
          <p:cNvSpPr/>
          <p:nvPr/>
        </p:nvSpPr>
        <p:spPr>
          <a:xfrm rot="5400000" flipH="1">
            <a:off x="7587562" y="2639977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l: höger 15">
            <a:extLst>
              <a:ext uri="{FF2B5EF4-FFF2-40B4-BE49-F238E27FC236}">
                <a16:creationId xmlns:a16="http://schemas.microsoft.com/office/drawing/2014/main" id="{165FE9D1-C4DA-4A88-A9DF-15C5C34A38C2}"/>
              </a:ext>
            </a:extLst>
          </p:cNvPr>
          <p:cNvSpPr/>
          <p:nvPr/>
        </p:nvSpPr>
        <p:spPr>
          <a:xfrm rot="16200000" flipH="1">
            <a:off x="7607009" y="4705330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5D226D32-C37F-47C8-9678-B02B5EE80DD7}"/>
              </a:ext>
            </a:extLst>
          </p:cNvPr>
          <p:cNvSpPr txBox="1"/>
          <p:nvPr/>
        </p:nvSpPr>
        <p:spPr>
          <a:xfrm>
            <a:off x="2900080" y="5864602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Rotate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view</a:t>
            </a:r>
            <a:endParaRPr 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776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009A54-F497-42D9-8BF0-83FE6BD8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3D </a:t>
            </a:r>
            <a:r>
              <a:rPr lang="sv-SE" dirty="0" err="1"/>
              <a:t>view</a:t>
            </a:r>
            <a:r>
              <a:rPr lang="sv-SE" dirty="0"/>
              <a:t> manipulation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6E4817C-8C99-4D4F-A853-A920A83F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1859324"/>
            <a:ext cx="6080760" cy="3870018"/>
          </a:xfrm>
          <a:prstGeom prst="rect">
            <a:avLst/>
          </a:prstGeom>
        </p:spPr>
      </p:pic>
      <p:pic>
        <p:nvPicPr>
          <p:cNvPr id="8" name="Bild 7" descr="Linjepil: medsols böj med hel fyllning">
            <a:extLst>
              <a:ext uri="{FF2B5EF4-FFF2-40B4-BE49-F238E27FC236}">
                <a16:creationId xmlns:a16="http://schemas.microsoft.com/office/drawing/2014/main" id="{7E653EEF-3839-4C84-BE13-11C251156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726593">
            <a:off x="3108960" y="3525955"/>
            <a:ext cx="914400" cy="914400"/>
          </a:xfrm>
          <a:prstGeom prst="rect">
            <a:avLst/>
          </a:prstGeom>
        </p:spPr>
      </p:pic>
      <p:pic>
        <p:nvPicPr>
          <p:cNvPr id="9" name="Bild 8" descr="Linjepil: medsols böj med hel fyllning">
            <a:extLst>
              <a:ext uri="{FF2B5EF4-FFF2-40B4-BE49-F238E27FC236}">
                <a16:creationId xmlns:a16="http://schemas.microsoft.com/office/drawing/2014/main" id="{149ABA2E-7A29-421B-9468-426B2BB5E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079837">
            <a:off x="3173150" y="2777631"/>
            <a:ext cx="914400" cy="914400"/>
          </a:xfrm>
          <a:prstGeom prst="rect">
            <a:avLst/>
          </a:prstGeom>
        </p:spPr>
      </p:pic>
      <p:pic>
        <p:nvPicPr>
          <p:cNvPr id="11" name="Bild 10" descr="Mus kontur">
            <a:extLst>
              <a:ext uri="{FF2B5EF4-FFF2-40B4-BE49-F238E27FC236}">
                <a16:creationId xmlns:a16="http://schemas.microsoft.com/office/drawing/2014/main" id="{525680BB-8F1C-48AB-8125-4E5D2EA19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2713" y="2898398"/>
            <a:ext cx="1775460" cy="1775460"/>
          </a:xfrm>
          <a:prstGeom prst="rect">
            <a:avLst/>
          </a:prstGeom>
        </p:spPr>
      </p:pic>
      <p:sp>
        <p:nvSpPr>
          <p:cNvPr id="12" name="Ellips 11">
            <a:extLst>
              <a:ext uri="{FF2B5EF4-FFF2-40B4-BE49-F238E27FC236}">
                <a16:creationId xmlns:a16="http://schemas.microsoft.com/office/drawing/2014/main" id="{E7E28F0A-8C45-4B7F-B3F6-2EC1E111C26E}"/>
              </a:ext>
            </a:extLst>
          </p:cNvPr>
          <p:cNvSpPr/>
          <p:nvPr/>
        </p:nvSpPr>
        <p:spPr>
          <a:xfrm>
            <a:off x="7458022" y="3246496"/>
            <a:ext cx="198120" cy="1981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l: höger 12">
            <a:extLst>
              <a:ext uri="{FF2B5EF4-FFF2-40B4-BE49-F238E27FC236}">
                <a16:creationId xmlns:a16="http://schemas.microsoft.com/office/drawing/2014/main" id="{5C2AD910-99AF-401A-89B7-5213178227B9}"/>
              </a:ext>
            </a:extLst>
          </p:cNvPr>
          <p:cNvSpPr/>
          <p:nvPr/>
        </p:nvSpPr>
        <p:spPr>
          <a:xfrm>
            <a:off x="8402901" y="3621231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l: höger 13">
            <a:extLst>
              <a:ext uri="{FF2B5EF4-FFF2-40B4-BE49-F238E27FC236}">
                <a16:creationId xmlns:a16="http://schemas.microsoft.com/office/drawing/2014/main" id="{A18AD6E0-85B7-43C6-9DA3-E094B3F08AB0}"/>
              </a:ext>
            </a:extLst>
          </p:cNvPr>
          <p:cNvSpPr/>
          <p:nvPr/>
        </p:nvSpPr>
        <p:spPr>
          <a:xfrm flipH="1">
            <a:off x="6810325" y="3585655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9517CDA2-B8D2-48AF-BDD3-94F62E5BBADD}"/>
              </a:ext>
            </a:extLst>
          </p:cNvPr>
          <p:cNvSpPr/>
          <p:nvPr/>
        </p:nvSpPr>
        <p:spPr>
          <a:xfrm rot="5400000" flipH="1">
            <a:off x="7587562" y="2639977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l: höger 15">
            <a:extLst>
              <a:ext uri="{FF2B5EF4-FFF2-40B4-BE49-F238E27FC236}">
                <a16:creationId xmlns:a16="http://schemas.microsoft.com/office/drawing/2014/main" id="{165FE9D1-C4DA-4A88-A9DF-15C5C34A38C2}"/>
              </a:ext>
            </a:extLst>
          </p:cNvPr>
          <p:cNvSpPr/>
          <p:nvPr/>
        </p:nvSpPr>
        <p:spPr>
          <a:xfrm rot="16200000" flipH="1">
            <a:off x="7607009" y="4705330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5D226D32-C37F-47C8-9678-B02B5EE80DD7}"/>
              </a:ext>
            </a:extLst>
          </p:cNvPr>
          <p:cNvSpPr txBox="1"/>
          <p:nvPr/>
        </p:nvSpPr>
        <p:spPr>
          <a:xfrm>
            <a:off x="2900080" y="5864602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Roll </a:t>
            </a:r>
            <a:r>
              <a:rPr lang="sv-SE" dirty="0" err="1">
                <a:latin typeface="Bahnschrift" panose="020B0502040204020203" pitchFamily="34" charset="0"/>
              </a:rPr>
              <a:t>view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3" name="Rektangel: fasad 2">
            <a:extLst>
              <a:ext uri="{FF2B5EF4-FFF2-40B4-BE49-F238E27FC236}">
                <a16:creationId xmlns:a16="http://schemas.microsoft.com/office/drawing/2014/main" id="{5B811B39-B288-449C-844A-0825067067AB}"/>
              </a:ext>
            </a:extLst>
          </p:cNvPr>
          <p:cNvSpPr/>
          <p:nvPr/>
        </p:nvSpPr>
        <p:spPr>
          <a:xfrm>
            <a:off x="7184345" y="5405115"/>
            <a:ext cx="1218556" cy="504195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Shift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476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</TotalTime>
  <Words>862</Words>
  <Application>Microsoft Office PowerPoint</Application>
  <PresentationFormat>Bildspel på skärmen (4:3)</PresentationFormat>
  <Paragraphs>139</Paragraphs>
  <Slides>35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35</vt:i4>
      </vt:variant>
    </vt:vector>
  </HeadingPairs>
  <TitlesOfParts>
    <vt:vector size="40" baseType="lpstr">
      <vt:lpstr>Arial</vt:lpstr>
      <vt:lpstr>Bahnschrift</vt:lpstr>
      <vt:lpstr>Calibri</vt:lpstr>
      <vt:lpstr>Cascadia Code</vt:lpstr>
      <vt:lpstr>Office-tema</vt:lpstr>
      <vt:lpstr>ParaView Workshop</vt:lpstr>
      <vt:lpstr>ParaView user interface</vt:lpstr>
      <vt:lpstr>Basic concept</vt:lpstr>
      <vt:lpstr>Flow in ParaView</vt:lpstr>
      <vt:lpstr>Basic usage – Creating a source</vt:lpstr>
      <vt:lpstr>Creating a Cylinder</vt:lpstr>
      <vt:lpstr>Creating a Cylinder</vt:lpstr>
      <vt:lpstr>3D view manipulation</vt:lpstr>
      <vt:lpstr>3D view manipulation</vt:lpstr>
      <vt:lpstr>3D view manipulation</vt:lpstr>
      <vt:lpstr>3D view manipulation</vt:lpstr>
      <vt:lpstr>Specific object properties</vt:lpstr>
      <vt:lpstr>Specific object properties</vt:lpstr>
      <vt:lpstr>Color properties</vt:lpstr>
      <vt:lpstr>Material properties</vt:lpstr>
      <vt:lpstr>Axes</vt:lpstr>
      <vt:lpstr>Applying a shrink filter</vt:lpstr>
      <vt:lpstr>Applying a shrink filter</vt:lpstr>
      <vt:lpstr>Demo time</vt:lpstr>
      <vt:lpstr>Exercise</vt:lpstr>
      <vt:lpstr>Reading scalar data</vt:lpstr>
      <vt:lpstr>Open the scalar.csv file</vt:lpstr>
      <vt:lpstr>Reading CSV</vt:lpstr>
      <vt:lpstr>Visualising Scalar data</vt:lpstr>
      <vt:lpstr>Displaying colors</vt:lpstr>
      <vt:lpstr>Changing color scale</vt:lpstr>
      <vt:lpstr>Changing color scale</vt:lpstr>
      <vt:lpstr>Changing color scale</vt:lpstr>
      <vt:lpstr>Changing the legend</vt:lpstr>
      <vt:lpstr>Using filters with scalar data</vt:lpstr>
      <vt:lpstr>Common filters</vt:lpstr>
      <vt:lpstr>Glyph cloud</vt:lpstr>
      <vt:lpstr>Exercise</vt:lpstr>
      <vt:lpstr>Tresholding data</vt:lpstr>
      <vt:lpstr>Thresholding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ParaView user interface</dc:title>
  <dc:creator>Jonas lindemann</dc:creator>
  <cp:lastModifiedBy>Jonas lindemann</cp:lastModifiedBy>
  <cp:revision>4</cp:revision>
  <dcterms:created xsi:type="dcterms:W3CDTF">2021-12-14T14:51:53Z</dcterms:created>
  <dcterms:modified xsi:type="dcterms:W3CDTF">2021-12-14T18:53:16Z</dcterms:modified>
</cp:coreProperties>
</file>